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69" r:id="rId5"/>
    <p:sldId id="272" r:id="rId6"/>
    <p:sldId id="257" r:id="rId7"/>
    <p:sldId id="273" r:id="rId8"/>
    <p:sldId id="271" r:id="rId9"/>
    <p:sldId id="275" r:id="rId10"/>
    <p:sldId id="280" r:id="rId11"/>
    <p:sldId id="274" r:id="rId12"/>
    <p:sldId id="279" r:id="rId13"/>
    <p:sldId id="278" r:id="rId14"/>
    <p:sldId id="276" r:id="rId15"/>
    <p:sldId id="268" r:id="rId16"/>
    <p:sldId id="281" r:id="rId17"/>
    <p:sldId id="283" r:id="rId18"/>
    <p:sldId id="282" r:id="rId19"/>
    <p:sldId id="284" r:id="rId20"/>
    <p:sldId id="285" r:id="rId21"/>
    <p:sldId id="286" r:id="rId22"/>
    <p:sldId id="288" r:id="rId23"/>
    <p:sldId id="287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09" autoAdjust="0"/>
    <p:restoredTop sz="94668"/>
  </p:normalViewPr>
  <p:slideViewPr>
    <p:cSldViewPr snapToGrid="0" showGuides="1">
      <p:cViewPr varScale="1">
        <p:scale>
          <a:sx n="149" d="100"/>
          <a:sy n="149" d="100"/>
        </p:scale>
        <p:origin x="145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12/10/18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12/10/18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01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 = 250</a:t>
            </a:r>
          </a:p>
          <a:p>
            <a:r>
              <a:rPr lang="en-US" dirty="0"/>
              <a:t>w</a:t>
            </a:r>
            <a:r>
              <a:rPr lang="en-US" baseline="-25000" dirty="0"/>
              <a:t>i</a:t>
            </a:r>
            <a:r>
              <a:rPr lang="en-US" dirty="0"/>
              <a:t> = a uniformly random number [1,10)</a:t>
            </a:r>
          </a:p>
          <a:p>
            <a:r>
              <a:rPr lang="en-US" dirty="0"/>
              <a:t>p</a:t>
            </a:r>
            <a:r>
              <a:rPr lang="en-US" baseline="-25000" dirty="0"/>
              <a:t>i</a:t>
            </a:r>
            <a:r>
              <a:rPr lang="en-US" dirty="0"/>
              <a:t> = w</a:t>
            </a:r>
            <a:r>
              <a:rPr lang="en-US" baseline="-25000" dirty="0"/>
              <a:t>i</a:t>
            </a:r>
            <a:r>
              <a:rPr lang="en-US" dirty="0"/>
              <a:t> + 5</a:t>
            </a:r>
          </a:p>
          <a:p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= a binary string from the Quantum Population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86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63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Shots = number of times the experiment is run</a:t>
            </a:r>
          </a:p>
          <a:p>
            <a:r>
              <a:rPr lang="en-US" dirty="0"/>
              <a:t>State Vector = probability amplitude and measurements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12/10/18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12/10/18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12/10/18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12/10/18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12/10/18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12/10/18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12/10/18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12/10/18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12/10/18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12/10/18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12/10/18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5A9AED13-53E4-704F-AB04-E197FB5E33A9}"/>
              </a:ext>
            </a:extLst>
          </p:cNvPr>
          <p:cNvSpPr txBox="1">
            <a:spLocks/>
          </p:cNvSpPr>
          <p:nvPr/>
        </p:nvSpPr>
        <p:spPr>
          <a:xfrm>
            <a:off x="423264" y="1589421"/>
            <a:ext cx="11529250" cy="221969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Using Nelder-Mead Method to Optimize the Hyper-Parameters of a Quantum-Inspired Genetic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CBB9D-DB4F-F344-B396-D7FE8A52CD17}"/>
              </a:ext>
            </a:extLst>
          </p:cNvPr>
          <p:cNvSpPr txBox="1"/>
          <p:nvPr/>
        </p:nvSpPr>
        <p:spPr>
          <a:xfrm>
            <a:off x="5739063" y="2430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Subtitle 6">
            <a:extLst>
              <a:ext uri="{FF2B5EF4-FFF2-40B4-BE49-F238E27FC236}">
                <a16:creationId xmlns:a16="http://schemas.microsoft.com/office/drawing/2014/main" id="{E84C451E-1556-CB43-BCB8-B1041BA92B58}"/>
              </a:ext>
            </a:extLst>
          </p:cNvPr>
          <p:cNvSpPr txBox="1">
            <a:spLocks/>
          </p:cNvSpPr>
          <p:nvPr/>
        </p:nvSpPr>
        <p:spPr>
          <a:xfrm>
            <a:off x="3116929" y="4172287"/>
            <a:ext cx="5734050" cy="955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Ayush Hariharan</a:t>
            </a:r>
          </a:p>
        </p:txBody>
      </p:sp>
    </p:spTree>
    <p:extLst>
      <p:ext uri="{BB962C8B-B14F-4D97-AF65-F5344CB8AC3E}">
        <p14:creationId xmlns:p14="http://schemas.microsoft.com/office/powerpoint/2010/main" val="317965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A4035-16F0-A34C-98D3-82239B21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Np-Complete Problems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AFB169-11A3-FC4D-B2C5-D01DC386F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527" y="1776035"/>
            <a:ext cx="6651428" cy="41554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6A6A86-80F0-5947-8352-EEE472504681}"/>
              </a:ext>
            </a:extLst>
          </p:cNvPr>
          <p:cNvSpPr txBox="1"/>
          <p:nvPr/>
        </p:nvSpPr>
        <p:spPr>
          <a:xfrm>
            <a:off x="1703470" y="6318892"/>
            <a:ext cx="87835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Kaplan, M. (2018). Can NP-Hard Be Verified in Polynomial Time. </a:t>
            </a:r>
            <a:r>
              <a:rPr lang="en-US" sz="1100" i="1" dirty="0"/>
              <a:t>Quora,</a:t>
            </a:r>
            <a:r>
              <a:rPr lang="en-US" sz="1100" dirty="0"/>
              <a:t> Retrieved 7 December 2018, from https://</a:t>
            </a:r>
            <a:r>
              <a:rPr lang="en-US" sz="1100" dirty="0" err="1"/>
              <a:t>www.quora.com</a:t>
            </a:r>
            <a:r>
              <a:rPr lang="en-US" sz="1100" dirty="0"/>
              <a:t>/Can-NP-hard-be-verified-in-polynomial-time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29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839E-9CCC-2448-92EE-15F34BCA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Knapsack Problem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B9FD7-A0BE-4E4A-953D-D4192BCA2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122" y="1512612"/>
            <a:ext cx="5275384" cy="45720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DEFFBD-ABC4-FD4C-A85E-B6EF3508F166}"/>
              </a:ext>
            </a:extLst>
          </p:cNvPr>
          <p:cNvSpPr txBox="1"/>
          <p:nvPr/>
        </p:nvSpPr>
        <p:spPr>
          <a:xfrm>
            <a:off x="1703470" y="6321444"/>
            <a:ext cx="8783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Knapsack problem</a:t>
            </a:r>
            <a:r>
              <a:rPr lang="en-US" sz="1100" dirty="0"/>
              <a:t>. (2018). </a:t>
            </a:r>
            <a:r>
              <a:rPr lang="en-US" sz="1100" i="1" dirty="0" err="1"/>
              <a:t>En.wikipedia.org</a:t>
            </a:r>
            <a:r>
              <a:rPr lang="en-US" sz="1100" dirty="0"/>
              <a:t>. Retrieved 10 December 2018, from 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Knapsack_problem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385EE-170C-8A42-8993-D05D3EBA2FA2}"/>
                  </a:ext>
                </a:extLst>
              </p:cNvPr>
              <p:cNvSpPr txBox="1"/>
              <p:nvPr/>
            </p:nvSpPr>
            <p:spPr>
              <a:xfrm>
                <a:off x="1104900" y="2580715"/>
                <a:ext cx="4810378" cy="243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i="1" dirty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𝐶</m:t>
                      </m:r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385EE-170C-8A42-8993-D05D3EBA2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00" y="2580715"/>
                <a:ext cx="4810378" cy="2435795"/>
              </a:xfrm>
              <a:prstGeom prst="rect">
                <a:avLst/>
              </a:prstGeom>
              <a:blipFill>
                <a:blip r:embed="rId4"/>
                <a:stretch>
                  <a:fillRect t="-23316" b="-41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63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808" y="2656234"/>
            <a:ext cx="10096500" cy="2219691"/>
          </a:xfrm>
        </p:spPr>
        <p:txBody>
          <a:bodyPr/>
          <a:lstStyle/>
          <a:p>
            <a:r>
              <a:rPr lang="en-US" dirty="0"/>
              <a:t>PHASE 1: Collecting Data Using the QIGA-2</a:t>
            </a:r>
          </a:p>
        </p:txBody>
      </p:sp>
    </p:spTree>
    <p:extLst>
      <p:ext uri="{BB962C8B-B14F-4D97-AF65-F5344CB8AC3E}">
        <p14:creationId xmlns:p14="http://schemas.microsoft.com/office/powerpoint/2010/main" val="131564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40BF0-ADE6-9C45-87AB-A9C2B8C5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A74CA5-088F-514E-AA5C-95E57EE7E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324" y="1742372"/>
            <a:ext cx="7682844" cy="43266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ED64E-B544-674C-8115-8A6FAED1C1A9}"/>
              </a:ext>
            </a:extLst>
          </p:cNvPr>
          <p:cNvSpPr txBox="1"/>
          <p:nvPr/>
        </p:nvSpPr>
        <p:spPr>
          <a:xfrm>
            <a:off x="1294689" y="6369996"/>
            <a:ext cx="9601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Computer simulations that teach themselves to walk.</a:t>
            </a:r>
            <a:r>
              <a:rPr lang="en-US" sz="1100" dirty="0"/>
              <a:t>. (2014). </a:t>
            </a:r>
            <a:r>
              <a:rPr lang="en-US" sz="1100" i="1" dirty="0" err="1"/>
              <a:t>Imgur</a:t>
            </a:r>
            <a:r>
              <a:rPr lang="en-US" sz="1100" dirty="0"/>
              <a:t>. Retrieved 10 December 2018, from https://</a:t>
            </a:r>
            <a:r>
              <a:rPr lang="en-US" sz="1100" dirty="0" err="1"/>
              <a:t>imgur.com</a:t>
            </a:r>
            <a:r>
              <a:rPr lang="en-US" sz="1100" dirty="0"/>
              <a:t>/gallery/4zGWuki</a:t>
            </a:r>
          </a:p>
        </p:txBody>
      </p:sp>
    </p:spTree>
    <p:extLst>
      <p:ext uri="{BB962C8B-B14F-4D97-AF65-F5344CB8AC3E}">
        <p14:creationId xmlns:p14="http://schemas.microsoft.com/office/powerpoint/2010/main" val="88666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9FC16-5108-5040-9404-6CC25F090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Dirac Notation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8BC35D-E41C-F140-8E00-4E441B7BA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474" y="1791053"/>
            <a:ext cx="5113525" cy="392868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8BA7A6-0BD6-FC4F-9F1D-81C152F8F52C}"/>
              </a:ext>
            </a:extLst>
          </p:cNvPr>
          <p:cNvSpPr txBox="1"/>
          <p:nvPr/>
        </p:nvSpPr>
        <p:spPr>
          <a:xfrm>
            <a:off x="1294686" y="6337628"/>
            <a:ext cx="9601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Mastriani</a:t>
            </a:r>
            <a:r>
              <a:rPr lang="en-US" sz="1100" dirty="0"/>
              <a:t>, M. (2015, Dec). Quantum Image Processing? </a:t>
            </a:r>
            <a:r>
              <a:rPr lang="en-US" sz="1100" i="1" dirty="0"/>
              <a:t>Quantum Information Processing, 16(1)</a:t>
            </a:r>
            <a:r>
              <a:rPr lang="en-US" sz="1100" dirty="0"/>
              <a:t>. doi: 10.1007/s11128-016-1457-y</a:t>
            </a:r>
          </a:p>
        </p:txBody>
      </p:sp>
    </p:spTree>
    <p:extLst>
      <p:ext uri="{BB962C8B-B14F-4D97-AF65-F5344CB8AC3E}">
        <p14:creationId xmlns:p14="http://schemas.microsoft.com/office/powerpoint/2010/main" val="24579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FD332-7667-484E-A541-A5290B570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Initialize Quantum Population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C9708-3A2E-7C4F-8A2E-B80724C0D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4396047"/>
            <a:ext cx="4489501" cy="1672338"/>
          </a:xfrm>
          <a:prstGeom prst="rect">
            <a:avLst/>
          </a:prstGeom>
        </p:spPr>
      </p:pic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EDE69096-5280-0C45-A1B2-7D04F5909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057" y="2081725"/>
            <a:ext cx="5113525" cy="398666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3335DA-AAF8-F546-B360-AC3243C85A87}"/>
                  </a:ext>
                </a:extLst>
              </p:cNvPr>
              <p:cNvSpPr txBox="1"/>
              <p:nvPr/>
            </p:nvSpPr>
            <p:spPr>
              <a:xfrm>
                <a:off x="1104900" y="1703875"/>
                <a:ext cx="4753734" cy="2756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Quantum Chromosome - a single-layer array of quantum genes and a quantum population is a matrix of these vectors</a:t>
                </a:r>
              </a:p>
              <a:p>
                <a:endParaRPr lang="en-US" dirty="0"/>
              </a:p>
              <a:p>
                <a:r>
                  <a:rPr lang="en-US" dirty="0"/>
                  <a:t>The Quantum Population is initialized with linear superposition of states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0&gt; + 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rad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charset="0"/>
                      </a:rPr>
                      <m:t>1&gt;)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3335DA-AAF8-F546-B360-AC3243C85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00" y="1703875"/>
                <a:ext cx="4753734" cy="2756909"/>
              </a:xfrm>
              <a:prstGeom prst="rect">
                <a:avLst/>
              </a:prstGeom>
              <a:blipFill>
                <a:blip r:embed="rId4"/>
                <a:stretch>
                  <a:fillRect l="-800" t="-459" r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CCEF8C6-0909-A24E-94B3-5334DEA2F894}"/>
              </a:ext>
            </a:extLst>
          </p:cNvPr>
          <p:cNvSpPr txBox="1"/>
          <p:nvPr/>
        </p:nvSpPr>
        <p:spPr>
          <a:xfrm>
            <a:off x="1104900" y="6280983"/>
            <a:ext cx="96011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Nowotniak, R. &amp; Kucharski, J. (2010, July). Building Blocks Propagation in Quantum-Inspired Genetic Algorithms. </a:t>
            </a:r>
            <a:r>
              <a:rPr lang="en-US" sz="1100" i="1" dirty="0"/>
              <a:t>Scientific Bulletin of Academy of Science and Technology.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1198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FD332-7667-484E-A541-A5290B570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Group Qubit Vectors into Registers</a:t>
            </a: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EDE69096-5280-0C45-A1B2-7D04F5909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83" y="1902216"/>
            <a:ext cx="4974346" cy="39866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3335DA-AAF8-F546-B360-AC3243C85A87}"/>
              </a:ext>
            </a:extLst>
          </p:cNvPr>
          <p:cNvSpPr txBox="1"/>
          <p:nvPr/>
        </p:nvSpPr>
        <p:spPr>
          <a:xfrm>
            <a:off x="1104899" y="1711967"/>
            <a:ext cx="51097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Quantum Register – an array consisting of multiple qubits </a:t>
            </a:r>
          </a:p>
          <a:p>
            <a:endParaRPr lang="en-US" dirty="0"/>
          </a:p>
          <a:p>
            <a:r>
              <a:rPr lang="en-US" dirty="0"/>
              <a:t>In this step, the individual qubits in the quantum chromosome are grouped together into 2-qubit quantum registers</a:t>
            </a:r>
          </a:p>
          <a:p>
            <a:endParaRPr lang="en-US" dirty="0"/>
          </a:p>
          <a:p>
            <a:r>
              <a:rPr lang="en-US" dirty="0"/>
              <a:t>In each register, both the qubit vectors are represented on the same Bloch sphere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4CF506-31D5-BB4F-ADD4-B9D1FC8FF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" y="4368275"/>
            <a:ext cx="4575710" cy="18417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786C9A-6483-C242-9DCD-50B67C95DD65}"/>
              </a:ext>
            </a:extLst>
          </p:cNvPr>
          <p:cNvSpPr txBox="1"/>
          <p:nvPr/>
        </p:nvSpPr>
        <p:spPr>
          <a:xfrm>
            <a:off x="1104899" y="6290637"/>
            <a:ext cx="96011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Nowotniak, R. &amp; Kucharski, J. (2014, Jul). Higher-Order Quantum-Inspired Genetic Algorithms. </a:t>
            </a:r>
            <a:r>
              <a:rPr lang="en-US" sz="1100" i="1" dirty="0"/>
              <a:t>IEEE 2014 Federated Conference on Computer Science and Information Systems, </a:t>
            </a:r>
            <a:r>
              <a:rPr lang="en-US" sz="1100" dirty="0"/>
              <a:t>doi: 10.15439/2014F99</a:t>
            </a:r>
          </a:p>
        </p:txBody>
      </p:sp>
    </p:spTree>
    <p:extLst>
      <p:ext uri="{BB962C8B-B14F-4D97-AF65-F5344CB8AC3E}">
        <p14:creationId xmlns:p14="http://schemas.microsoft.com/office/powerpoint/2010/main" val="45835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8CD05-3336-5B48-BEA1-B881C70D1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Measurement of the Population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18DDB5-005C-FA46-93AD-86AA494E4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049" y="1768109"/>
            <a:ext cx="5566423" cy="427664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E77DB1-FD05-9447-B509-56138C330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58" y="1768109"/>
            <a:ext cx="4489501" cy="1672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13B4FB-3FB6-8546-9544-CDC2644E4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158" y="3720651"/>
            <a:ext cx="3492500" cy="2324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5BC1A-4E1F-4C46-B00F-DD8EF6527ABF}"/>
              </a:ext>
            </a:extLst>
          </p:cNvPr>
          <p:cNvSpPr txBox="1"/>
          <p:nvPr/>
        </p:nvSpPr>
        <p:spPr>
          <a:xfrm>
            <a:off x="1294686" y="6337628"/>
            <a:ext cx="9601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Dür</a:t>
            </a:r>
            <a:r>
              <a:rPr lang="en-US" sz="1100" dirty="0"/>
              <a:t>, W. &amp; </a:t>
            </a:r>
            <a:r>
              <a:rPr lang="en-US" sz="1100" dirty="0" err="1"/>
              <a:t>Heusler</a:t>
            </a:r>
            <a:r>
              <a:rPr lang="en-US" sz="1100" dirty="0"/>
              <a:t>, S. (2013, Dec). What We Can Learn About Quantum Physics from a Single Qubit. </a:t>
            </a:r>
            <a:r>
              <a:rPr lang="en-US" sz="1100" i="1" dirty="0"/>
              <a:t>The Net Advance of Physics.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0410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DB0C-AEBC-5F40-A50A-5A5E5B984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Evaluation of the Population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4E9AB-5E9C-6541-B33D-3CFD43AB1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073" y="1528684"/>
            <a:ext cx="4017358" cy="4572000"/>
          </a:xfrm>
        </p:spPr>
        <p:txBody>
          <a:bodyPr/>
          <a:lstStyle/>
          <a:p>
            <a:r>
              <a:rPr lang="en-US" dirty="0"/>
              <a:t>After measurement, a population, P(t), is obtained composed of classical chromosomes or bit strings. </a:t>
            </a:r>
          </a:p>
          <a:p>
            <a:r>
              <a:rPr lang="en-US" dirty="0"/>
              <a:t>These strings are then evaluated in the knapsack function to determine which string provides the greatest profit and that string is stored as b.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08243-8DB5-6F4E-B3FA-6A5D1B349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34" y="4569455"/>
            <a:ext cx="3059090" cy="1922082"/>
          </a:xfrm>
          <a:prstGeom prst="rect">
            <a:avLst/>
          </a:prstGeom>
        </p:spPr>
      </p:pic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FAA7C77-8AB3-7E44-9054-2AFC2D32E688}"/>
              </a:ext>
            </a:extLst>
          </p:cNvPr>
          <p:cNvCxnSpPr>
            <a:cxnSpLocks/>
            <a:stCxn id="4" idx="3"/>
            <a:endCxn id="31" idx="1"/>
          </p:cNvCxnSpPr>
          <p:nvPr/>
        </p:nvCxnSpPr>
        <p:spPr>
          <a:xfrm flipV="1">
            <a:off x="4643124" y="2994409"/>
            <a:ext cx="1742294" cy="2536087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206218C-626D-1546-B678-96F893D072A0}"/>
                  </a:ext>
                </a:extLst>
              </p:cNvPr>
              <p:cNvSpPr txBox="1"/>
              <p:nvPr/>
            </p:nvSpPr>
            <p:spPr>
              <a:xfrm>
                <a:off x="5514271" y="1752697"/>
                <a:ext cx="4810378" cy="243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i="1" dirty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𝐶</m:t>
                      </m:r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206218C-626D-1546-B678-96F893D07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271" y="1752697"/>
                <a:ext cx="4810378" cy="2435795"/>
              </a:xfrm>
              <a:prstGeom prst="rect">
                <a:avLst/>
              </a:prstGeom>
              <a:blipFill>
                <a:blip r:embed="rId4"/>
                <a:stretch>
                  <a:fillRect t="-23316" b="-41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rame 30">
            <a:extLst>
              <a:ext uri="{FF2B5EF4-FFF2-40B4-BE49-F238E27FC236}">
                <a16:creationId xmlns:a16="http://schemas.microsoft.com/office/drawing/2014/main" id="{7429F6F9-FCF9-7947-BB36-518566DC3056}"/>
              </a:ext>
            </a:extLst>
          </p:cNvPr>
          <p:cNvSpPr/>
          <p:nvPr/>
        </p:nvSpPr>
        <p:spPr>
          <a:xfrm>
            <a:off x="6385418" y="1591269"/>
            <a:ext cx="3358497" cy="2806279"/>
          </a:xfrm>
          <a:prstGeom prst="fram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1C47EC93-28D0-BC4F-B76F-A5B0111352C5}"/>
              </a:ext>
            </a:extLst>
          </p:cNvPr>
          <p:cNvCxnSpPr>
            <a:cxnSpLocks/>
            <a:stCxn id="31" idx="2"/>
            <a:endCxn id="36" idx="1"/>
          </p:cNvCxnSpPr>
          <p:nvPr/>
        </p:nvCxnSpPr>
        <p:spPr>
          <a:xfrm rot="16200000" flipH="1">
            <a:off x="8091538" y="4370676"/>
            <a:ext cx="904753" cy="958495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22C0D484-1871-6049-AA91-414AB1FE12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9" t="6756" r="1694" b="43766"/>
          <a:stretch/>
        </p:blipFill>
        <p:spPr>
          <a:xfrm>
            <a:off x="9023162" y="4999666"/>
            <a:ext cx="2832593" cy="6052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1CBCA2-8A58-AD4A-AC9F-FF5B8C0A00CC}"/>
              </a:ext>
            </a:extLst>
          </p:cNvPr>
          <p:cNvSpPr txBox="1"/>
          <p:nvPr/>
        </p:nvSpPr>
        <p:spPr>
          <a:xfrm>
            <a:off x="5085438" y="5803862"/>
            <a:ext cx="78754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Lahoz-Beltra</a:t>
            </a:r>
            <a:r>
              <a:rPr lang="en-US" sz="1100" dirty="0"/>
              <a:t>, R. (2016, Oct). Quantum Genetic Algorithms for Computer Scientists. </a:t>
            </a:r>
            <a:r>
              <a:rPr lang="en-US" sz="1100" i="1" dirty="0"/>
              <a:t>MDPI, 5(4), 24</a:t>
            </a:r>
            <a:r>
              <a:rPr lang="en-US" sz="1100" dirty="0"/>
              <a:t>. https://doi.org/10.3390/computers5040024</a:t>
            </a:r>
          </a:p>
          <a:p>
            <a:r>
              <a:rPr lang="en-US" sz="1100" i="1" dirty="0"/>
              <a:t>C++ Data Structures and Algorithms</a:t>
            </a:r>
            <a:r>
              <a:rPr lang="en-US" sz="1100" dirty="0"/>
              <a:t>. (2018). </a:t>
            </a:r>
            <a:r>
              <a:rPr lang="en-US" sz="1100" i="1" dirty="0"/>
              <a:t>O’Reilly | Safari</a:t>
            </a:r>
            <a:r>
              <a:rPr lang="en-US" sz="1100" dirty="0"/>
              <a:t>. Retrieved 10 December 2018, from https://</a:t>
            </a:r>
            <a:r>
              <a:rPr lang="en-US" sz="1100" dirty="0" err="1"/>
              <a:t>www.oreilly.com</a:t>
            </a:r>
            <a:r>
              <a:rPr lang="en-US" sz="1100" dirty="0"/>
              <a:t>/library/view/c-data-structures/9781788835213/e590fee0-6802-4c04-a2e4-b6a0d3542912.xhtml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606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AA08D-1EF3-074A-94B7-2E1A0712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Amplitudes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F73F4-7C37-A841-8B11-7FEDA0499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12" r="716" b="3498"/>
          <a:stretch/>
        </p:blipFill>
        <p:spPr>
          <a:xfrm>
            <a:off x="2026540" y="1730829"/>
            <a:ext cx="8137401" cy="4125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6E46E0-AEA3-E049-BFDA-0A065C9F7006}"/>
              </a:ext>
            </a:extLst>
          </p:cNvPr>
          <p:cNvSpPr txBox="1"/>
          <p:nvPr/>
        </p:nvSpPr>
        <p:spPr>
          <a:xfrm>
            <a:off x="1294686" y="6337628"/>
            <a:ext cx="96011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Gyongyosi</a:t>
            </a:r>
            <a:r>
              <a:rPr lang="en-US" sz="1100" dirty="0"/>
              <a:t>, L. &amp; Sandor, M. (2011, Apr). Quantum Cellular Automata Controlled Self-Organizing Networks. </a:t>
            </a:r>
            <a:r>
              <a:rPr lang="en-US" sz="1100" i="1" dirty="0"/>
              <a:t>Cellular Automata - Innovative Modeling for Science and Engineering. </a:t>
            </a:r>
            <a:r>
              <a:rPr lang="en-US" sz="1100" dirty="0"/>
              <a:t>doi: 10.5772/15750</a:t>
            </a:r>
          </a:p>
        </p:txBody>
      </p:sp>
    </p:spTree>
    <p:extLst>
      <p:ext uri="{BB962C8B-B14F-4D97-AF65-F5344CB8AC3E}">
        <p14:creationId xmlns:p14="http://schemas.microsoft.com/office/powerpoint/2010/main" val="360752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8B43C-66A8-BA46-AA3D-60E758816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Trip of America!!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E373DB-94BB-B54B-A8D7-F4F10D3D1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345" y="1467853"/>
            <a:ext cx="5884686" cy="47404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736A96-8737-D84B-A8D5-DC57F8091859}"/>
              </a:ext>
            </a:extLst>
          </p:cNvPr>
          <p:cNvSpPr txBox="1"/>
          <p:nvPr/>
        </p:nvSpPr>
        <p:spPr>
          <a:xfrm>
            <a:off x="1691437" y="6470787"/>
            <a:ext cx="8992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The U.S.: State Capitals</a:t>
            </a:r>
            <a:r>
              <a:rPr lang="en-US" sz="1100" dirty="0"/>
              <a:t>. (2018). </a:t>
            </a:r>
            <a:r>
              <a:rPr lang="en-US" sz="1100" i="1" dirty="0" err="1"/>
              <a:t>Online.seterra.com</a:t>
            </a:r>
            <a:r>
              <a:rPr lang="en-US" sz="1100" dirty="0"/>
              <a:t>. Retrieved 7 December 2018, from https://</a:t>
            </a:r>
            <a:r>
              <a:rPr lang="en-US" sz="1100" dirty="0" err="1"/>
              <a:t>online.seterra.com</a:t>
            </a:r>
            <a:r>
              <a:rPr lang="en-US" sz="1100" dirty="0"/>
              <a:t>/en/</a:t>
            </a:r>
            <a:r>
              <a:rPr lang="en-US" sz="1100" dirty="0" err="1"/>
              <a:t>vgp</a:t>
            </a:r>
            <a:r>
              <a:rPr lang="en-US" sz="1100" dirty="0"/>
              <a:t>/3063</a:t>
            </a:r>
          </a:p>
          <a:p>
            <a:pPr algn="ctr"/>
            <a:br>
              <a:rPr lang="en-US" sz="11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0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4F0A-1C56-0D44-81B0-335B70952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Manipulating Amplitudes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811C5-ED0D-B047-9F52-7798288EC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4992459" cy="4169289"/>
          </a:xfrm>
        </p:spPr>
        <p:txBody>
          <a:bodyPr/>
          <a:lstStyle/>
          <a:p>
            <a:r>
              <a:rPr lang="en-US" dirty="0"/>
              <a:t>After b is determined for the evolution, the amplitudes of each register are updated.</a:t>
            </a:r>
          </a:p>
          <a:p>
            <a:r>
              <a:rPr lang="en-US" dirty="0"/>
              <a:t>If the amplitude does not correspond to the j</a:t>
            </a:r>
            <a:r>
              <a:rPr lang="en-US" baseline="30000" dirty="0"/>
              <a:t>th</a:t>
            </a:r>
            <a:r>
              <a:rPr lang="en-US" dirty="0"/>
              <a:t> pair of bits in b, the amplitude is decreased by a factor of µ (approximately 0.99)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A45C3-09F8-BD4E-9324-70948EDEC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29" y="4083838"/>
            <a:ext cx="4526827" cy="2385904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2306B4B1-9C8C-2044-B368-F8D1E9C9A082}"/>
              </a:ext>
            </a:extLst>
          </p:cNvPr>
          <p:cNvSpPr/>
          <p:nvPr/>
        </p:nvSpPr>
        <p:spPr>
          <a:xfrm>
            <a:off x="2375461" y="4310744"/>
            <a:ext cx="803168" cy="62048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27C8C012-3422-C941-9D1C-65182818B8BF}"/>
              </a:ext>
            </a:extLst>
          </p:cNvPr>
          <p:cNvSpPr/>
          <p:nvPr/>
        </p:nvSpPr>
        <p:spPr>
          <a:xfrm>
            <a:off x="4060370" y="4931230"/>
            <a:ext cx="822491" cy="566056"/>
          </a:xfrm>
          <a:prstGeom prst="fram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0CC670DE-D8B6-F241-AD39-97702182D217}"/>
              </a:ext>
            </a:extLst>
          </p:cNvPr>
          <p:cNvSpPr/>
          <p:nvPr/>
        </p:nvSpPr>
        <p:spPr>
          <a:xfrm>
            <a:off x="1556656" y="5497286"/>
            <a:ext cx="762001" cy="502557"/>
          </a:xfrm>
          <a:prstGeom prst="fram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64249EA-408E-994B-B9E1-2A53296FFB27}"/>
              </a:ext>
            </a:extLst>
          </p:cNvPr>
          <p:cNvSpPr/>
          <p:nvPr/>
        </p:nvSpPr>
        <p:spPr>
          <a:xfrm>
            <a:off x="2677885" y="6032500"/>
            <a:ext cx="762001" cy="502557"/>
          </a:xfrm>
          <a:prstGeom prst="fram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37BC93-F3DA-D245-91B1-CF6D09945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412" y="1551426"/>
            <a:ext cx="3981455" cy="2209707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9DA9937C-1039-E643-848D-E4E7ABC89B50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 flipV="1">
            <a:off x="5876356" y="2656280"/>
            <a:ext cx="1329056" cy="2620510"/>
          </a:xfrm>
          <a:prstGeom prst="bentConnector3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F5C4FA-3E6B-464A-B492-9664E8267B98}"/>
              </a:ext>
            </a:extLst>
          </p:cNvPr>
          <p:cNvSpPr txBox="1"/>
          <p:nvPr/>
        </p:nvSpPr>
        <p:spPr>
          <a:xfrm>
            <a:off x="118544" y="4436321"/>
            <a:ext cx="131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743B940-9454-1D42-867C-DCB481A52EBD}"/>
              </a:ext>
            </a:extLst>
          </p:cNvPr>
          <p:cNvSpPr/>
          <p:nvPr/>
        </p:nvSpPr>
        <p:spPr>
          <a:xfrm>
            <a:off x="488995" y="4620987"/>
            <a:ext cx="72582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5F70E22-8BBC-FE4B-ABBE-05D23C03F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068" y="4171088"/>
            <a:ext cx="3981455" cy="2209707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4EA57036-79E1-3140-B1B2-1C4758E8E1C7}"/>
              </a:ext>
            </a:extLst>
          </p:cNvPr>
          <p:cNvSpPr/>
          <p:nvPr/>
        </p:nvSpPr>
        <p:spPr>
          <a:xfrm>
            <a:off x="8621486" y="4788422"/>
            <a:ext cx="228600" cy="621778"/>
          </a:xfrm>
          <a:custGeom>
            <a:avLst/>
            <a:gdLst>
              <a:gd name="connsiteX0" fmla="*/ 217714 w 228600"/>
              <a:gd name="connsiteY0" fmla="*/ 338749 h 621778"/>
              <a:gd name="connsiteX1" fmla="*/ 195943 w 228600"/>
              <a:gd name="connsiteY1" fmla="*/ 197235 h 621778"/>
              <a:gd name="connsiteX2" fmla="*/ 185057 w 228600"/>
              <a:gd name="connsiteY2" fmla="*/ 88378 h 621778"/>
              <a:gd name="connsiteX3" fmla="*/ 163285 w 228600"/>
              <a:gd name="connsiteY3" fmla="*/ 1292 h 621778"/>
              <a:gd name="connsiteX4" fmla="*/ 54428 w 228600"/>
              <a:gd name="connsiteY4" fmla="*/ 12178 h 621778"/>
              <a:gd name="connsiteX5" fmla="*/ 43543 w 228600"/>
              <a:gd name="connsiteY5" fmla="*/ 88378 h 621778"/>
              <a:gd name="connsiteX6" fmla="*/ 21771 w 228600"/>
              <a:gd name="connsiteY6" fmla="*/ 229892 h 621778"/>
              <a:gd name="connsiteX7" fmla="*/ 10885 w 228600"/>
              <a:gd name="connsiteY7" fmla="*/ 338749 h 621778"/>
              <a:gd name="connsiteX8" fmla="*/ 0 w 228600"/>
              <a:gd name="connsiteY8" fmla="*/ 404064 h 621778"/>
              <a:gd name="connsiteX9" fmla="*/ 10885 w 228600"/>
              <a:gd name="connsiteY9" fmla="*/ 534692 h 621778"/>
              <a:gd name="connsiteX10" fmla="*/ 32657 w 228600"/>
              <a:gd name="connsiteY10" fmla="*/ 556464 h 621778"/>
              <a:gd name="connsiteX11" fmla="*/ 76200 w 228600"/>
              <a:gd name="connsiteY11" fmla="*/ 610892 h 621778"/>
              <a:gd name="connsiteX12" fmla="*/ 108857 w 228600"/>
              <a:gd name="connsiteY12" fmla="*/ 621778 h 621778"/>
              <a:gd name="connsiteX13" fmla="*/ 141514 w 228600"/>
              <a:gd name="connsiteY13" fmla="*/ 610892 h 621778"/>
              <a:gd name="connsiteX14" fmla="*/ 163285 w 228600"/>
              <a:gd name="connsiteY14" fmla="*/ 578235 h 621778"/>
              <a:gd name="connsiteX15" fmla="*/ 185057 w 228600"/>
              <a:gd name="connsiteY15" fmla="*/ 502035 h 621778"/>
              <a:gd name="connsiteX16" fmla="*/ 195943 w 228600"/>
              <a:gd name="connsiteY16" fmla="*/ 469378 h 621778"/>
              <a:gd name="connsiteX17" fmla="*/ 228600 w 228600"/>
              <a:gd name="connsiteY17" fmla="*/ 404064 h 621778"/>
              <a:gd name="connsiteX18" fmla="*/ 217714 w 228600"/>
              <a:gd name="connsiteY18" fmla="*/ 338749 h 62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28600" h="621778">
                <a:moveTo>
                  <a:pt x="217714" y="338749"/>
                </a:moveTo>
                <a:cubicBezTo>
                  <a:pt x="209836" y="291485"/>
                  <a:pt x="201548" y="244881"/>
                  <a:pt x="195943" y="197235"/>
                </a:cubicBezTo>
                <a:cubicBezTo>
                  <a:pt x="191682" y="161018"/>
                  <a:pt x="189877" y="124525"/>
                  <a:pt x="185057" y="88378"/>
                </a:cubicBezTo>
                <a:cubicBezTo>
                  <a:pt x="179218" y="44590"/>
                  <a:pt x="175496" y="37924"/>
                  <a:pt x="163285" y="1292"/>
                </a:cubicBezTo>
                <a:cubicBezTo>
                  <a:pt x="126999" y="4921"/>
                  <a:pt x="83920" y="-9271"/>
                  <a:pt x="54428" y="12178"/>
                </a:cubicBezTo>
                <a:cubicBezTo>
                  <a:pt x="33678" y="27269"/>
                  <a:pt x="46934" y="62945"/>
                  <a:pt x="43543" y="88378"/>
                </a:cubicBezTo>
                <a:cubicBezTo>
                  <a:pt x="27728" y="206993"/>
                  <a:pt x="40060" y="138449"/>
                  <a:pt x="21771" y="229892"/>
                </a:cubicBezTo>
                <a:cubicBezTo>
                  <a:pt x="18142" y="266178"/>
                  <a:pt x="15408" y="302564"/>
                  <a:pt x="10885" y="338749"/>
                </a:cubicBezTo>
                <a:cubicBezTo>
                  <a:pt x="8147" y="360650"/>
                  <a:pt x="0" y="381992"/>
                  <a:pt x="0" y="404064"/>
                </a:cubicBezTo>
                <a:cubicBezTo>
                  <a:pt x="0" y="447758"/>
                  <a:pt x="1730" y="491968"/>
                  <a:pt x="10885" y="534692"/>
                </a:cubicBezTo>
                <a:cubicBezTo>
                  <a:pt x="13035" y="544728"/>
                  <a:pt x="26246" y="548450"/>
                  <a:pt x="32657" y="556464"/>
                </a:cubicBezTo>
                <a:cubicBezTo>
                  <a:pt x="46351" y="573582"/>
                  <a:pt x="55979" y="598760"/>
                  <a:pt x="76200" y="610892"/>
                </a:cubicBezTo>
                <a:cubicBezTo>
                  <a:pt x="86039" y="616796"/>
                  <a:pt x="97971" y="618149"/>
                  <a:pt x="108857" y="621778"/>
                </a:cubicBezTo>
                <a:cubicBezTo>
                  <a:pt x="119743" y="618149"/>
                  <a:pt x="132554" y="618060"/>
                  <a:pt x="141514" y="610892"/>
                </a:cubicBezTo>
                <a:cubicBezTo>
                  <a:pt x="151730" y="602719"/>
                  <a:pt x="157434" y="589937"/>
                  <a:pt x="163285" y="578235"/>
                </a:cubicBezTo>
                <a:cubicBezTo>
                  <a:pt x="171986" y="560833"/>
                  <a:pt x="180406" y="518313"/>
                  <a:pt x="185057" y="502035"/>
                </a:cubicBezTo>
                <a:cubicBezTo>
                  <a:pt x="188209" y="491002"/>
                  <a:pt x="190811" y="479641"/>
                  <a:pt x="195943" y="469378"/>
                </a:cubicBezTo>
                <a:cubicBezTo>
                  <a:pt x="238147" y="384969"/>
                  <a:pt x="201238" y="486148"/>
                  <a:pt x="228600" y="404064"/>
                </a:cubicBezTo>
                <a:lnTo>
                  <a:pt x="217714" y="33874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635385D1-863C-DE4D-9355-32D259A49570}"/>
              </a:ext>
            </a:extLst>
          </p:cNvPr>
          <p:cNvSpPr/>
          <p:nvPr/>
        </p:nvSpPr>
        <p:spPr>
          <a:xfrm>
            <a:off x="7805057" y="5105400"/>
            <a:ext cx="212602" cy="588364"/>
          </a:xfrm>
          <a:custGeom>
            <a:avLst/>
            <a:gdLst>
              <a:gd name="connsiteX0" fmla="*/ 206829 w 212602"/>
              <a:gd name="connsiteY0" fmla="*/ 424543 h 588364"/>
              <a:gd name="connsiteX1" fmla="*/ 195943 w 212602"/>
              <a:gd name="connsiteY1" fmla="*/ 370114 h 588364"/>
              <a:gd name="connsiteX2" fmla="*/ 185057 w 212602"/>
              <a:gd name="connsiteY2" fmla="*/ 54429 h 588364"/>
              <a:gd name="connsiteX3" fmla="*/ 174172 w 212602"/>
              <a:gd name="connsiteY3" fmla="*/ 21771 h 588364"/>
              <a:gd name="connsiteX4" fmla="*/ 152400 w 212602"/>
              <a:gd name="connsiteY4" fmla="*/ 0 h 588364"/>
              <a:gd name="connsiteX5" fmla="*/ 97972 w 212602"/>
              <a:gd name="connsiteY5" fmla="*/ 10886 h 588364"/>
              <a:gd name="connsiteX6" fmla="*/ 54429 w 212602"/>
              <a:gd name="connsiteY6" fmla="*/ 54429 h 588364"/>
              <a:gd name="connsiteX7" fmla="*/ 43543 w 212602"/>
              <a:gd name="connsiteY7" fmla="*/ 163286 h 588364"/>
              <a:gd name="connsiteX8" fmla="*/ 32657 w 212602"/>
              <a:gd name="connsiteY8" fmla="*/ 283029 h 588364"/>
              <a:gd name="connsiteX9" fmla="*/ 10886 w 212602"/>
              <a:gd name="connsiteY9" fmla="*/ 370114 h 588364"/>
              <a:gd name="connsiteX10" fmla="*/ 0 w 212602"/>
              <a:gd name="connsiteY10" fmla="*/ 446314 h 588364"/>
              <a:gd name="connsiteX11" fmla="*/ 10886 w 212602"/>
              <a:gd name="connsiteY11" fmla="*/ 566057 h 588364"/>
              <a:gd name="connsiteX12" fmla="*/ 32657 w 212602"/>
              <a:gd name="connsiteY12" fmla="*/ 587829 h 588364"/>
              <a:gd name="connsiteX13" fmla="*/ 130629 w 212602"/>
              <a:gd name="connsiteY13" fmla="*/ 576943 h 588364"/>
              <a:gd name="connsiteX14" fmla="*/ 163286 w 212602"/>
              <a:gd name="connsiteY14" fmla="*/ 522514 h 588364"/>
              <a:gd name="connsiteX15" fmla="*/ 206829 w 212602"/>
              <a:gd name="connsiteY15" fmla="*/ 457200 h 588364"/>
              <a:gd name="connsiteX16" fmla="*/ 206829 w 212602"/>
              <a:gd name="connsiteY16" fmla="*/ 424543 h 58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2602" h="588364">
                <a:moveTo>
                  <a:pt x="206829" y="424543"/>
                </a:moveTo>
                <a:cubicBezTo>
                  <a:pt x="205015" y="410029"/>
                  <a:pt x="197030" y="388584"/>
                  <a:pt x="195943" y="370114"/>
                </a:cubicBezTo>
                <a:cubicBezTo>
                  <a:pt x="189760" y="265005"/>
                  <a:pt x="191625" y="159515"/>
                  <a:pt x="185057" y="54429"/>
                </a:cubicBezTo>
                <a:cubicBezTo>
                  <a:pt x="184341" y="42977"/>
                  <a:pt x="180076" y="31611"/>
                  <a:pt x="174172" y="21771"/>
                </a:cubicBezTo>
                <a:cubicBezTo>
                  <a:pt x="168892" y="12970"/>
                  <a:pt x="159657" y="7257"/>
                  <a:pt x="152400" y="0"/>
                </a:cubicBezTo>
                <a:cubicBezTo>
                  <a:pt x="134257" y="3629"/>
                  <a:pt x="114146" y="1901"/>
                  <a:pt x="97972" y="10886"/>
                </a:cubicBezTo>
                <a:cubicBezTo>
                  <a:pt x="80029" y="20855"/>
                  <a:pt x="54429" y="54429"/>
                  <a:pt x="54429" y="54429"/>
                </a:cubicBezTo>
                <a:cubicBezTo>
                  <a:pt x="50800" y="90715"/>
                  <a:pt x="47000" y="126984"/>
                  <a:pt x="43543" y="163286"/>
                </a:cubicBezTo>
                <a:cubicBezTo>
                  <a:pt x="39743" y="203184"/>
                  <a:pt x="38908" y="243441"/>
                  <a:pt x="32657" y="283029"/>
                </a:cubicBezTo>
                <a:cubicBezTo>
                  <a:pt x="27990" y="312585"/>
                  <a:pt x="15118" y="340493"/>
                  <a:pt x="10886" y="370114"/>
                </a:cubicBezTo>
                <a:lnTo>
                  <a:pt x="0" y="446314"/>
                </a:lnTo>
                <a:cubicBezTo>
                  <a:pt x="3629" y="486228"/>
                  <a:pt x="1874" y="527004"/>
                  <a:pt x="10886" y="566057"/>
                </a:cubicBezTo>
                <a:cubicBezTo>
                  <a:pt x="13194" y="576057"/>
                  <a:pt x="22436" y="586900"/>
                  <a:pt x="32657" y="587829"/>
                </a:cubicBezTo>
                <a:cubicBezTo>
                  <a:pt x="65380" y="590804"/>
                  <a:pt x="97972" y="580572"/>
                  <a:pt x="130629" y="576943"/>
                </a:cubicBezTo>
                <a:cubicBezTo>
                  <a:pt x="179474" y="528096"/>
                  <a:pt x="127956" y="586106"/>
                  <a:pt x="163286" y="522514"/>
                </a:cubicBezTo>
                <a:cubicBezTo>
                  <a:pt x="175993" y="499641"/>
                  <a:pt x="206829" y="457200"/>
                  <a:pt x="206829" y="457200"/>
                </a:cubicBezTo>
                <a:cubicBezTo>
                  <a:pt x="218861" y="421101"/>
                  <a:pt x="208643" y="439057"/>
                  <a:pt x="206829" y="42454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C28761E-4C80-5A4D-B57E-FD36EF4E2081}"/>
              </a:ext>
            </a:extLst>
          </p:cNvPr>
          <p:cNvSpPr/>
          <p:nvPr/>
        </p:nvSpPr>
        <p:spPr>
          <a:xfrm>
            <a:off x="9437926" y="4778829"/>
            <a:ext cx="217709" cy="617653"/>
          </a:xfrm>
          <a:custGeom>
            <a:avLst/>
            <a:gdLst>
              <a:gd name="connsiteX0" fmla="*/ 217703 w 217709"/>
              <a:gd name="connsiteY0" fmla="*/ 261257 h 617653"/>
              <a:gd name="connsiteX1" fmla="*/ 206817 w 217709"/>
              <a:gd name="connsiteY1" fmla="*/ 206828 h 617653"/>
              <a:gd name="connsiteX2" fmla="*/ 185045 w 217709"/>
              <a:gd name="connsiteY2" fmla="*/ 141514 h 617653"/>
              <a:gd name="connsiteX3" fmla="*/ 174160 w 217709"/>
              <a:gd name="connsiteY3" fmla="*/ 65314 h 617653"/>
              <a:gd name="connsiteX4" fmla="*/ 163274 w 217709"/>
              <a:gd name="connsiteY4" fmla="*/ 32657 h 617653"/>
              <a:gd name="connsiteX5" fmla="*/ 130617 w 217709"/>
              <a:gd name="connsiteY5" fmla="*/ 10885 h 617653"/>
              <a:gd name="connsiteX6" fmla="*/ 97960 w 217709"/>
              <a:gd name="connsiteY6" fmla="*/ 0 h 617653"/>
              <a:gd name="connsiteX7" fmla="*/ 32645 w 217709"/>
              <a:gd name="connsiteY7" fmla="*/ 10885 h 617653"/>
              <a:gd name="connsiteX8" fmla="*/ 21760 w 217709"/>
              <a:gd name="connsiteY8" fmla="*/ 261257 h 617653"/>
              <a:gd name="connsiteX9" fmla="*/ 10874 w 217709"/>
              <a:gd name="connsiteY9" fmla="*/ 304800 h 617653"/>
              <a:gd name="connsiteX10" fmla="*/ 21760 w 217709"/>
              <a:gd name="connsiteY10" fmla="*/ 598714 h 617653"/>
              <a:gd name="connsiteX11" fmla="*/ 152388 w 217709"/>
              <a:gd name="connsiteY11" fmla="*/ 587828 h 617653"/>
              <a:gd name="connsiteX12" fmla="*/ 174160 w 217709"/>
              <a:gd name="connsiteY12" fmla="*/ 522514 h 617653"/>
              <a:gd name="connsiteX13" fmla="*/ 185045 w 217709"/>
              <a:gd name="connsiteY13" fmla="*/ 489857 h 617653"/>
              <a:gd name="connsiteX14" fmla="*/ 195931 w 217709"/>
              <a:gd name="connsiteY14" fmla="*/ 457200 h 617653"/>
              <a:gd name="connsiteX15" fmla="*/ 206817 w 217709"/>
              <a:gd name="connsiteY15" fmla="*/ 402771 h 617653"/>
              <a:gd name="connsiteX16" fmla="*/ 217703 w 217709"/>
              <a:gd name="connsiteY16" fmla="*/ 261257 h 617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7709" h="617653">
                <a:moveTo>
                  <a:pt x="217703" y="261257"/>
                </a:moveTo>
                <a:cubicBezTo>
                  <a:pt x="217703" y="228600"/>
                  <a:pt x="211685" y="224678"/>
                  <a:pt x="206817" y="206828"/>
                </a:cubicBezTo>
                <a:cubicBezTo>
                  <a:pt x="200779" y="184688"/>
                  <a:pt x="185045" y="141514"/>
                  <a:pt x="185045" y="141514"/>
                </a:cubicBezTo>
                <a:cubicBezTo>
                  <a:pt x="181417" y="116114"/>
                  <a:pt x="179192" y="90474"/>
                  <a:pt x="174160" y="65314"/>
                </a:cubicBezTo>
                <a:cubicBezTo>
                  <a:pt x="171910" y="54062"/>
                  <a:pt x="170442" y="41617"/>
                  <a:pt x="163274" y="32657"/>
                </a:cubicBezTo>
                <a:cubicBezTo>
                  <a:pt x="155101" y="22441"/>
                  <a:pt x="142319" y="16736"/>
                  <a:pt x="130617" y="10885"/>
                </a:cubicBezTo>
                <a:cubicBezTo>
                  <a:pt x="120354" y="5753"/>
                  <a:pt x="108846" y="3628"/>
                  <a:pt x="97960" y="0"/>
                </a:cubicBezTo>
                <a:lnTo>
                  <a:pt x="32645" y="10885"/>
                </a:lnTo>
                <a:cubicBezTo>
                  <a:pt x="9255" y="91080"/>
                  <a:pt x="27931" y="177949"/>
                  <a:pt x="21760" y="261257"/>
                </a:cubicBezTo>
                <a:cubicBezTo>
                  <a:pt x="20655" y="276177"/>
                  <a:pt x="14503" y="290286"/>
                  <a:pt x="10874" y="304800"/>
                </a:cubicBezTo>
                <a:cubicBezTo>
                  <a:pt x="14503" y="402771"/>
                  <a:pt x="-22084" y="511026"/>
                  <a:pt x="21760" y="598714"/>
                </a:cubicBezTo>
                <a:cubicBezTo>
                  <a:pt x="41300" y="637795"/>
                  <a:pt x="113307" y="607368"/>
                  <a:pt x="152388" y="587828"/>
                </a:cubicBezTo>
                <a:cubicBezTo>
                  <a:pt x="172914" y="577565"/>
                  <a:pt x="166903" y="544285"/>
                  <a:pt x="174160" y="522514"/>
                </a:cubicBezTo>
                <a:lnTo>
                  <a:pt x="185045" y="489857"/>
                </a:lnTo>
                <a:cubicBezTo>
                  <a:pt x="188674" y="478971"/>
                  <a:pt x="193681" y="468452"/>
                  <a:pt x="195931" y="457200"/>
                </a:cubicBezTo>
                <a:lnTo>
                  <a:pt x="206817" y="402771"/>
                </a:lnTo>
                <a:cubicBezTo>
                  <a:pt x="218360" y="275801"/>
                  <a:pt x="217703" y="293914"/>
                  <a:pt x="217703" y="26125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4E6ABA2-4733-B743-BD44-BC0DC8CD3C7B}"/>
              </a:ext>
            </a:extLst>
          </p:cNvPr>
          <p:cNvSpPr/>
          <p:nvPr/>
        </p:nvSpPr>
        <p:spPr>
          <a:xfrm>
            <a:off x="10261752" y="5279571"/>
            <a:ext cx="210305" cy="489918"/>
          </a:xfrm>
          <a:custGeom>
            <a:avLst/>
            <a:gdLst>
              <a:gd name="connsiteX0" fmla="*/ 199419 w 210305"/>
              <a:gd name="connsiteY0" fmla="*/ 163286 h 489918"/>
              <a:gd name="connsiteX1" fmla="*/ 177648 w 210305"/>
              <a:gd name="connsiteY1" fmla="*/ 76200 h 489918"/>
              <a:gd name="connsiteX2" fmla="*/ 144991 w 210305"/>
              <a:gd name="connsiteY2" fmla="*/ 54429 h 489918"/>
              <a:gd name="connsiteX3" fmla="*/ 123219 w 210305"/>
              <a:gd name="connsiteY3" fmla="*/ 32658 h 489918"/>
              <a:gd name="connsiteX4" fmla="*/ 57905 w 210305"/>
              <a:gd name="connsiteY4" fmla="*/ 10886 h 489918"/>
              <a:gd name="connsiteX5" fmla="*/ 25248 w 210305"/>
              <a:gd name="connsiteY5" fmla="*/ 0 h 489918"/>
              <a:gd name="connsiteX6" fmla="*/ 25248 w 210305"/>
              <a:gd name="connsiteY6" fmla="*/ 370115 h 489918"/>
              <a:gd name="connsiteX7" fmla="*/ 57905 w 210305"/>
              <a:gd name="connsiteY7" fmla="*/ 435429 h 489918"/>
              <a:gd name="connsiteX8" fmla="*/ 90562 w 210305"/>
              <a:gd name="connsiteY8" fmla="*/ 446315 h 489918"/>
              <a:gd name="connsiteX9" fmla="*/ 177648 w 210305"/>
              <a:gd name="connsiteY9" fmla="*/ 478972 h 489918"/>
              <a:gd name="connsiteX10" fmla="*/ 199419 w 210305"/>
              <a:gd name="connsiteY10" fmla="*/ 413658 h 489918"/>
              <a:gd name="connsiteX11" fmla="*/ 210305 w 210305"/>
              <a:gd name="connsiteY11" fmla="*/ 381000 h 489918"/>
              <a:gd name="connsiteX12" fmla="*/ 199419 w 210305"/>
              <a:gd name="connsiteY12" fmla="*/ 239486 h 489918"/>
              <a:gd name="connsiteX13" fmla="*/ 199419 w 210305"/>
              <a:gd name="connsiteY13" fmla="*/ 163286 h 489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0305" h="489918">
                <a:moveTo>
                  <a:pt x="199419" y="163286"/>
                </a:moveTo>
                <a:cubicBezTo>
                  <a:pt x="195791" y="136072"/>
                  <a:pt x="186575" y="87359"/>
                  <a:pt x="177648" y="76200"/>
                </a:cubicBezTo>
                <a:cubicBezTo>
                  <a:pt x="169475" y="65984"/>
                  <a:pt x="155207" y="62602"/>
                  <a:pt x="144991" y="54429"/>
                </a:cubicBezTo>
                <a:cubicBezTo>
                  <a:pt x="136977" y="48018"/>
                  <a:pt x="132399" y="37248"/>
                  <a:pt x="123219" y="32658"/>
                </a:cubicBezTo>
                <a:cubicBezTo>
                  <a:pt x="102693" y="22395"/>
                  <a:pt x="79676" y="18143"/>
                  <a:pt x="57905" y="10886"/>
                </a:cubicBezTo>
                <a:lnTo>
                  <a:pt x="25248" y="0"/>
                </a:lnTo>
                <a:cubicBezTo>
                  <a:pt x="-20424" y="137017"/>
                  <a:pt x="6113" y="44827"/>
                  <a:pt x="25248" y="370115"/>
                </a:cubicBezTo>
                <a:cubicBezTo>
                  <a:pt x="26222" y="386670"/>
                  <a:pt x="45788" y="425735"/>
                  <a:pt x="57905" y="435429"/>
                </a:cubicBezTo>
                <a:cubicBezTo>
                  <a:pt x="66865" y="442597"/>
                  <a:pt x="79676" y="442686"/>
                  <a:pt x="90562" y="446315"/>
                </a:cubicBezTo>
                <a:cubicBezTo>
                  <a:pt x="144684" y="500437"/>
                  <a:pt x="114192" y="494836"/>
                  <a:pt x="177648" y="478972"/>
                </a:cubicBezTo>
                <a:lnTo>
                  <a:pt x="199419" y="413658"/>
                </a:lnTo>
                <a:lnTo>
                  <a:pt x="210305" y="381000"/>
                </a:lnTo>
                <a:cubicBezTo>
                  <a:pt x="206676" y="333829"/>
                  <a:pt x="204127" y="286562"/>
                  <a:pt x="199419" y="239486"/>
                </a:cubicBezTo>
                <a:cubicBezTo>
                  <a:pt x="187508" y="120372"/>
                  <a:pt x="203047" y="190500"/>
                  <a:pt x="199419" y="16328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F3ED75EB-74F7-9A45-8D44-8790F3A5F58D}"/>
              </a:ext>
            </a:extLst>
          </p:cNvPr>
          <p:cNvSpPr/>
          <p:nvPr/>
        </p:nvSpPr>
        <p:spPr>
          <a:xfrm>
            <a:off x="8088086" y="5018314"/>
            <a:ext cx="263543" cy="378168"/>
          </a:xfrm>
          <a:custGeom>
            <a:avLst/>
            <a:gdLst>
              <a:gd name="connsiteX0" fmla="*/ 163285 w 163285"/>
              <a:gd name="connsiteY0" fmla="*/ 250372 h 457200"/>
              <a:gd name="connsiteX1" fmla="*/ 130628 w 163285"/>
              <a:gd name="connsiteY1" fmla="*/ 130629 h 457200"/>
              <a:gd name="connsiteX2" fmla="*/ 119743 w 163285"/>
              <a:gd name="connsiteY2" fmla="*/ 97972 h 457200"/>
              <a:gd name="connsiteX3" fmla="*/ 97971 w 163285"/>
              <a:gd name="connsiteY3" fmla="*/ 76200 h 457200"/>
              <a:gd name="connsiteX4" fmla="*/ 43543 w 163285"/>
              <a:gd name="connsiteY4" fmla="*/ 0 h 457200"/>
              <a:gd name="connsiteX5" fmla="*/ 21771 w 163285"/>
              <a:gd name="connsiteY5" fmla="*/ 21772 h 457200"/>
              <a:gd name="connsiteX6" fmla="*/ 0 w 163285"/>
              <a:gd name="connsiteY6" fmla="*/ 87086 h 457200"/>
              <a:gd name="connsiteX7" fmla="*/ 21771 w 163285"/>
              <a:gd name="connsiteY7" fmla="*/ 381000 h 457200"/>
              <a:gd name="connsiteX8" fmla="*/ 32657 w 163285"/>
              <a:gd name="connsiteY8" fmla="*/ 435429 h 457200"/>
              <a:gd name="connsiteX9" fmla="*/ 65314 w 163285"/>
              <a:gd name="connsiteY9" fmla="*/ 457200 h 457200"/>
              <a:gd name="connsiteX10" fmla="*/ 119743 w 163285"/>
              <a:gd name="connsiteY10" fmla="*/ 381000 h 457200"/>
              <a:gd name="connsiteX11" fmla="*/ 130628 w 163285"/>
              <a:gd name="connsiteY11" fmla="*/ 348343 h 457200"/>
              <a:gd name="connsiteX12" fmla="*/ 163285 w 163285"/>
              <a:gd name="connsiteY12" fmla="*/ 250372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3285" h="457200">
                <a:moveTo>
                  <a:pt x="163285" y="250372"/>
                </a:moveTo>
                <a:cubicBezTo>
                  <a:pt x="163285" y="214086"/>
                  <a:pt x="158252" y="213502"/>
                  <a:pt x="130628" y="130629"/>
                </a:cubicBezTo>
                <a:cubicBezTo>
                  <a:pt x="126999" y="119743"/>
                  <a:pt x="127857" y="106086"/>
                  <a:pt x="119743" y="97972"/>
                </a:cubicBezTo>
                <a:lnTo>
                  <a:pt x="97971" y="76200"/>
                </a:lnTo>
                <a:cubicBezTo>
                  <a:pt x="72571" y="0"/>
                  <a:pt x="97971" y="18143"/>
                  <a:pt x="43543" y="0"/>
                </a:cubicBezTo>
                <a:cubicBezTo>
                  <a:pt x="36286" y="7257"/>
                  <a:pt x="26361" y="12592"/>
                  <a:pt x="21771" y="21772"/>
                </a:cubicBezTo>
                <a:cubicBezTo>
                  <a:pt x="11508" y="42298"/>
                  <a:pt x="0" y="87086"/>
                  <a:pt x="0" y="87086"/>
                </a:cubicBezTo>
                <a:cubicBezTo>
                  <a:pt x="7886" y="244818"/>
                  <a:pt x="2120" y="263098"/>
                  <a:pt x="21771" y="381000"/>
                </a:cubicBezTo>
                <a:cubicBezTo>
                  <a:pt x="24813" y="399251"/>
                  <a:pt x="23477" y="419365"/>
                  <a:pt x="32657" y="435429"/>
                </a:cubicBezTo>
                <a:cubicBezTo>
                  <a:pt x="39148" y="446788"/>
                  <a:pt x="54428" y="449943"/>
                  <a:pt x="65314" y="457200"/>
                </a:cubicBezTo>
                <a:cubicBezTo>
                  <a:pt x="119742" y="439058"/>
                  <a:pt x="94343" y="457200"/>
                  <a:pt x="119743" y="381000"/>
                </a:cubicBezTo>
                <a:lnTo>
                  <a:pt x="130628" y="348343"/>
                </a:lnTo>
                <a:cubicBezTo>
                  <a:pt x="143054" y="261367"/>
                  <a:pt x="163285" y="286658"/>
                  <a:pt x="163285" y="25037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701850F-A0D3-5346-BAA0-A67D1AA60223}"/>
              </a:ext>
            </a:extLst>
          </p:cNvPr>
          <p:cNvSpPr/>
          <p:nvPr/>
        </p:nvSpPr>
        <p:spPr>
          <a:xfrm>
            <a:off x="8152366" y="5410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0BA27E1F-BF86-5345-812F-A261E220B09F}"/>
              </a:ext>
            </a:extLst>
          </p:cNvPr>
          <p:cNvSpPr/>
          <p:nvPr/>
        </p:nvSpPr>
        <p:spPr>
          <a:xfrm>
            <a:off x="8882744" y="4582887"/>
            <a:ext cx="237200" cy="522514"/>
          </a:xfrm>
          <a:custGeom>
            <a:avLst/>
            <a:gdLst>
              <a:gd name="connsiteX0" fmla="*/ 239486 w 239515"/>
              <a:gd name="connsiteY0" fmla="*/ 283028 h 576943"/>
              <a:gd name="connsiteX1" fmla="*/ 228600 w 239515"/>
              <a:gd name="connsiteY1" fmla="*/ 217714 h 576943"/>
              <a:gd name="connsiteX2" fmla="*/ 206828 w 239515"/>
              <a:gd name="connsiteY2" fmla="*/ 152400 h 576943"/>
              <a:gd name="connsiteX3" fmla="*/ 195943 w 239515"/>
              <a:gd name="connsiteY3" fmla="*/ 119743 h 576943"/>
              <a:gd name="connsiteX4" fmla="*/ 174171 w 239515"/>
              <a:gd name="connsiteY4" fmla="*/ 32657 h 576943"/>
              <a:gd name="connsiteX5" fmla="*/ 108857 w 239515"/>
              <a:gd name="connsiteY5" fmla="*/ 0 h 576943"/>
              <a:gd name="connsiteX6" fmla="*/ 65314 w 239515"/>
              <a:gd name="connsiteY6" fmla="*/ 10885 h 576943"/>
              <a:gd name="connsiteX7" fmla="*/ 54428 w 239515"/>
              <a:gd name="connsiteY7" fmla="*/ 43543 h 576943"/>
              <a:gd name="connsiteX8" fmla="*/ 32657 w 239515"/>
              <a:gd name="connsiteY8" fmla="*/ 76200 h 576943"/>
              <a:gd name="connsiteX9" fmla="*/ 10886 w 239515"/>
              <a:gd name="connsiteY9" fmla="*/ 141514 h 576943"/>
              <a:gd name="connsiteX10" fmla="*/ 0 w 239515"/>
              <a:gd name="connsiteY10" fmla="*/ 174171 h 576943"/>
              <a:gd name="connsiteX11" fmla="*/ 10886 w 239515"/>
              <a:gd name="connsiteY11" fmla="*/ 381000 h 576943"/>
              <a:gd name="connsiteX12" fmla="*/ 32657 w 239515"/>
              <a:gd name="connsiteY12" fmla="*/ 478971 h 576943"/>
              <a:gd name="connsiteX13" fmla="*/ 43543 w 239515"/>
              <a:gd name="connsiteY13" fmla="*/ 511628 h 576943"/>
              <a:gd name="connsiteX14" fmla="*/ 87086 w 239515"/>
              <a:gd name="connsiteY14" fmla="*/ 576943 h 576943"/>
              <a:gd name="connsiteX15" fmla="*/ 130628 w 239515"/>
              <a:gd name="connsiteY15" fmla="*/ 566057 h 576943"/>
              <a:gd name="connsiteX16" fmla="*/ 174171 w 239515"/>
              <a:gd name="connsiteY16" fmla="*/ 478971 h 576943"/>
              <a:gd name="connsiteX17" fmla="*/ 195943 w 239515"/>
              <a:gd name="connsiteY17" fmla="*/ 457200 h 576943"/>
              <a:gd name="connsiteX18" fmla="*/ 217714 w 239515"/>
              <a:gd name="connsiteY18" fmla="*/ 381000 h 576943"/>
              <a:gd name="connsiteX19" fmla="*/ 228600 w 239515"/>
              <a:gd name="connsiteY19" fmla="*/ 326571 h 576943"/>
              <a:gd name="connsiteX20" fmla="*/ 239486 w 239515"/>
              <a:gd name="connsiteY20" fmla="*/ 283028 h 57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515" h="576943">
                <a:moveTo>
                  <a:pt x="239486" y="283028"/>
                </a:moveTo>
                <a:cubicBezTo>
                  <a:pt x="239486" y="264885"/>
                  <a:pt x="233953" y="239127"/>
                  <a:pt x="228600" y="217714"/>
                </a:cubicBezTo>
                <a:cubicBezTo>
                  <a:pt x="223034" y="195450"/>
                  <a:pt x="214085" y="174171"/>
                  <a:pt x="206828" y="152400"/>
                </a:cubicBezTo>
                <a:cubicBezTo>
                  <a:pt x="203199" y="141514"/>
                  <a:pt x="198193" y="130995"/>
                  <a:pt x="195943" y="119743"/>
                </a:cubicBezTo>
                <a:cubicBezTo>
                  <a:pt x="193601" y="108035"/>
                  <a:pt x="184214" y="49395"/>
                  <a:pt x="174171" y="32657"/>
                </a:cubicBezTo>
                <a:cubicBezTo>
                  <a:pt x="157044" y="4111"/>
                  <a:pt x="140167" y="7827"/>
                  <a:pt x="108857" y="0"/>
                </a:cubicBezTo>
                <a:cubicBezTo>
                  <a:pt x="94343" y="3628"/>
                  <a:pt x="76997" y="1539"/>
                  <a:pt x="65314" y="10885"/>
                </a:cubicBezTo>
                <a:cubicBezTo>
                  <a:pt x="56354" y="18053"/>
                  <a:pt x="59560" y="33280"/>
                  <a:pt x="54428" y="43543"/>
                </a:cubicBezTo>
                <a:cubicBezTo>
                  <a:pt x="48577" y="55245"/>
                  <a:pt x="37970" y="64245"/>
                  <a:pt x="32657" y="76200"/>
                </a:cubicBezTo>
                <a:cubicBezTo>
                  <a:pt x="23337" y="97171"/>
                  <a:pt x="18143" y="119743"/>
                  <a:pt x="10886" y="141514"/>
                </a:cubicBezTo>
                <a:lnTo>
                  <a:pt x="0" y="174171"/>
                </a:lnTo>
                <a:cubicBezTo>
                  <a:pt x="3629" y="243114"/>
                  <a:pt x="5153" y="312200"/>
                  <a:pt x="10886" y="381000"/>
                </a:cubicBezTo>
                <a:cubicBezTo>
                  <a:pt x="12207" y="396850"/>
                  <a:pt x="27390" y="460536"/>
                  <a:pt x="32657" y="478971"/>
                </a:cubicBezTo>
                <a:cubicBezTo>
                  <a:pt x="35809" y="490004"/>
                  <a:pt x="40760" y="500496"/>
                  <a:pt x="43543" y="511628"/>
                </a:cubicBezTo>
                <a:cubicBezTo>
                  <a:pt x="60261" y="578503"/>
                  <a:pt x="34653" y="559465"/>
                  <a:pt x="87086" y="576943"/>
                </a:cubicBezTo>
                <a:cubicBezTo>
                  <a:pt x="101600" y="573314"/>
                  <a:pt x="117247" y="572748"/>
                  <a:pt x="130628" y="566057"/>
                </a:cubicBezTo>
                <a:cubicBezTo>
                  <a:pt x="175384" y="543678"/>
                  <a:pt x="134046" y="519094"/>
                  <a:pt x="174171" y="478971"/>
                </a:cubicBezTo>
                <a:lnTo>
                  <a:pt x="195943" y="457200"/>
                </a:lnTo>
                <a:cubicBezTo>
                  <a:pt x="208064" y="420836"/>
                  <a:pt x="208602" y="422002"/>
                  <a:pt x="217714" y="381000"/>
                </a:cubicBezTo>
                <a:cubicBezTo>
                  <a:pt x="221728" y="362938"/>
                  <a:pt x="224112" y="344521"/>
                  <a:pt x="228600" y="326571"/>
                </a:cubicBezTo>
                <a:cubicBezTo>
                  <a:pt x="240634" y="278438"/>
                  <a:pt x="239486" y="301171"/>
                  <a:pt x="239486" y="28302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346EAEE-8806-0147-8EA0-08DB823E85FD}"/>
              </a:ext>
            </a:extLst>
          </p:cNvPr>
          <p:cNvSpPr/>
          <p:nvPr/>
        </p:nvSpPr>
        <p:spPr>
          <a:xfrm>
            <a:off x="8963357" y="509931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4FF2C3DC-A76F-EF41-820A-943DB39E5DC4}"/>
              </a:ext>
            </a:extLst>
          </p:cNvPr>
          <p:cNvSpPr/>
          <p:nvPr/>
        </p:nvSpPr>
        <p:spPr>
          <a:xfrm>
            <a:off x="9715500" y="4825890"/>
            <a:ext cx="255038" cy="381520"/>
          </a:xfrm>
          <a:custGeom>
            <a:avLst/>
            <a:gdLst>
              <a:gd name="connsiteX0" fmla="*/ 254000 w 255038"/>
              <a:gd name="connsiteY0" fmla="*/ 228710 h 381520"/>
              <a:gd name="connsiteX1" fmla="*/ 228600 w 255038"/>
              <a:gd name="connsiteY1" fmla="*/ 165210 h 381520"/>
              <a:gd name="connsiteX2" fmla="*/ 203200 w 255038"/>
              <a:gd name="connsiteY2" fmla="*/ 76310 h 381520"/>
              <a:gd name="connsiteX3" fmla="*/ 165100 w 255038"/>
              <a:gd name="connsiteY3" fmla="*/ 50910 h 381520"/>
              <a:gd name="connsiteX4" fmla="*/ 139700 w 255038"/>
              <a:gd name="connsiteY4" fmla="*/ 12810 h 381520"/>
              <a:gd name="connsiteX5" fmla="*/ 50800 w 255038"/>
              <a:gd name="connsiteY5" fmla="*/ 12810 h 381520"/>
              <a:gd name="connsiteX6" fmla="*/ 25400 w 255038"/>
              <a:gd name="connsiteY6" fmla="*/ 50910 h 381520"/>
              <a:gd name="connsiteX7" fmla="*/ 0 w 255038"/>
              <a:gd name="connsiteY7" fmla="*/ 139810 h 381520"/>
              <a:gd name="connsiteX8" fmla="*/ 12700 w 255038"/>
              <a:gd name="connsiteY8" fmla="*/ 355710 h 381520"/>
              <a:gd name="connsiteX9" fmla="*/ 50800 w 255038"/>
              <a:gd name="connsiteY9" fmla="*/ 381110 h 381520"/>
              <a:gd name="connsiteX10" fmla="*/ 114300 w 255038"/>
              <a:gd name="connsiteY10" fmla="*/ 368410 h 381520"/>
              <a:gd name="connsiteX11" fmla="*/ 177800 w 255038"/>
              <a:gd name="connsiteY11" fmla="*/ 266810 h 381520"/>
              <a:gd name="connsiteX12" fmla="*/ 190500 w 255038"/>
              <a:gd name="connsiteY12" fmla="*/ 228710 h 381520"/>
              <a:gd name="connsiteX13" fmla="*/ 254000 w 255038"/>
              <a:gd name="connsiteY13" fmla="*/ 228710 h 38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038" h="381520">
                <a:moveTo>
                  <a:pt x="254000" y="228710"/>
                </a:moveTo>
                <a:cubicBezTo>
                  <a:pt x="260350" y="218127"/>
                  <a:pt x="235809" y="186837"/>
                  <a:pt x="228600" y="165210"/>
                </a:cubicBezTo>
                <a:cubicBezTo>
                  <a:pt x="227296" y="161298"/>
                  <a:pt x="210189" y="85046"/>
                  <a:pt x="203200" y="76310"/>
                </a:cubicBezTo>
                <a:cubicBezTo>
                  <a:pt x="193665" y="64391"/>
                  <a:pt x="177800" y="59377"/>
                  <a:pt x="165100" y="50910"/>
                </a:cubicBezTo>
                <a:cubicBezTo>
                  <a:pt x="156633" y="38210"/>
                  <a:pt x="151619" y="22345"/>
                  <a:pt x="139700" y="12810"/>
                </a:cubicBezTo>
                <a:cubicBezTo>
                  <a:pt x="109334" y="-11483"/>
                  <a:pt x="82913" y="4782"/>
                  <a:pt x="50800" y="12810"/>
                </a:cubicBezTo>
                <a:cubicBezTo>
                  <a:pt x="42333" y="25510"/>
                  <a:pt x="32226" y="37258"/>
                  <a:pt x="25400" y="50910"/>
                </a:cubicBezTo>
                <a:cubicBezTo>
                  <a:pt x="16290" y="69130"/>
                  <a:pt x="4069" y="123534"/>
                  <a:pt x="0" y="139810"/>
                </a:cubicBezTo>
                <a:cubicBezTo>
                  <a:pt x="4233" y="211777"/>
                  <a:pt x="-2152" y="285165"/>
                  <a:pt x="12700" y="355710"/>
                </a:cubicBezTo>
                <a:cubicBezTo>
                  <a:pt x="15844" y="370646"/>
                  <a:pt x="35654" y="379217"/>
                  <a:pt x="50800" y="381110"/>
                </a:cubicBezTo>
                <a:cubicBezTo>
                  <a:pt x="72219" y="383787"/>
                  <a:pt x="93133" y="372643"/>
                  <a:pt x="114300" y="368410"/>
                </a:cubicBezTo>
                <a:cubicBezTo>
                  <a:pt x="174677" y="328158"/>
                  <a:pt x="147573" y="357490"/>
                  <a:pt x="177800" y="266810"/>
                </a:cubicBezTo>
                <a:cubicBezTo>
                  <a:pt x="182033" y="254110"/>
                  <a:pt x="179361" y="236136"/>
                  <a:pt x="190500" y="228710"/>
                </a:cubicBezTo>
                <a:cubicBezTo>
                  <a:pt x="233581" y="199989"/>
                  <a:pt x="247650" y="239293"/>
                  <a:pt x="254000" y="22871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0746793-D2CE-B34B-BEE1-D8C7A084BE74}"/>
              </a:ext>
            </a:extLst>
          </p:cNvPr>
          <p:cNvCxnSpPr/>
          <p:nvPr/>
        </p:nvCxnSpPr>
        <p:spPr>
          <a:xfrm flipV="1">
            <a:off x="9801854" y="4745446"/>
            <a:ext cx="0" cy="63209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F2791D38-59E4-0641-905D-D050B7401D90}"/>
              </a:ext>
            </a:extLst>
          </p:cNvPr>
          <p:cNvSpPr/>
          <p:nvPr/>
        </p:nvSpPr>
        <p:spPr>
          <a:xfrm>
            <a:off x="9778994" y="474544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45946E4D-3489-D84C-9712-0B2C4A304945}"/>
              </a:ext>
            </a:extLst>
          </p:cNvPr>
          <p:cNvSpPr/>
          <p:nvPr/>
        </p:nvSpPr>
        <p:spPr>
          <a:xfrm>
            <a:off x="10530954" y="5315199"/>
            <a:ext cx="175850" cy="323918"/>
          </a:xfrm>
          <a:custGeom>
            <a:avLst/>
            <a:gdLst>
              <a:gd name="connsiteX0" fmla="*/ 35446 w 175850"/>
              <a:gd name="connsiteY0" fmla="*/ 298201 h 323918"/>
              <a:gd name="connsiteX1" fmla="*/ 98946 w 175850"/>
              <a:gd name="connsiteY1" fmla="*/ 323601 h 323918"/>
              <a:gd name="connsiteX2" fmla="*/ 124346 w 175850"/>
              <a:gd name="connsiteY2" fmla="*/ 285501 h 323918"/>
              <a:gd name="connsiteX3" fmla="*/ 175146 w 175850"/>
              <a:gd name="connsiteY3" fmla="*/ 120401 h 323918"/>
              <a:gd name="connsiteX4" fmla="*/ 162446 w 175850"/>
              <a:gd name="connsiteY4" fmla="*/ 6101 h 323918"/>
              <a:gd name="connsiteX5" fmla="*/ 98946 w 175850"/>
              <a:gd name="connsiteY5" fmla="*/ 18801 h 323918"/>
              <a:gd name="connsiteX6" fmla="*/ 22746 w 175850"/>
              <a:gd name="connsiteY6" fmla="*/ 44201 h 323918"/>
              <a:gd name="connsiteX7" fmla="*/ 22746 w 175850"/>
              <a:gd name="connsiteY7" fmla="*/ 285501 h 323918"/>
              <a:gd name="connsiteX8" fmla="*/ 35446 w 175850"/>
              <a:gd name="connsiteY8" fmla="*/ 298201 h 32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850" h="323918">
                <a:moveTo>
                  <a:pt x="35446" y="298201"/>
                </a:moveTo>
                <a:cubicBezTo>
                  <a:pt x="48146" y="304551"/>
                  <a:pt x="76378" y="326825"/>
                  <a:pt x="98946" y="323601"/>
                </a:cubicBezTo>
                <a:cubicBezTo>
                  <a:pt x="114056" y="321442"/>
                  <a:pt x="119857" y="300090"/>
                  <a:pt x="124346" y="285501"/>
                </a:cubicBezTo>
                <a:cubicBezTo>
                  <a:pt x="181133" y="100944"/>
                  <a:pt x="115760" y="209480"/>
                  <a:pt x="175146" y="120401"/>
                </a:cubicBezTo>
                <a:cubicBezTo>
                  <a:pt x="170913" y="82301"/>
                  <a:pt x="185447" y="36769"/>
                  <a:pt x="162446" y="6101"/>
                </a:cubicBezTo>
                <a:cubicBezTo>
                  <a:pt x="149494" y="-11168"/>
                  <a:pt x="119771" y="13121"/>
                  <a:pt x="98946" y="18801"/>
                </a:cubicBezTo>
                <a:cubicBezTo>
                  <a:pt x="73115" y="25846"/>
                  <a:pt x="22746" y="44201"/>
                  <a:pt x="22746" y="44201"/>
                </a:cubicBezTo>
                <a:cubicBezTo>
                  <a:pt x="-8232" y="137134"/>
                  <a:pt x="-6927" y="117354"/>
                  <a:pt x="22746" y="285501"/>
                </a:cubicBezTo>
                <a:cubicBezTo>
                  <a:pt x="24391" y="294823"/>
                  <a:pt x="22746" y="291851"/>
                  <a:pt x="35446" y="29820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DBA669F-073E-8D4A-87BB-CABE634E8A94}"/>
              </a:ext>
            </a:extLst>
          </p:cNvPr>
          <p:cNvSpPr/>
          <p:nvPr/>
        </p:nvSpPr>
        <p:spPr>
          <a:xfrm>
            <a:off x="10596019" y="564550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292F0B0-BE06-9C4A-8EA7-A8469B569206}"/>
              </a:ext>
            </a:extLst>
          </p:cNvPr>
          <p:cNvCxnSpPr>
            <a:stCxn id="13" idx="2"/>
            <a:endCxn id="20" idx="0"/>
          </p:cNvCxnSpPr>
          <p:nvPr/>
        </p:nvCxnSpPr>
        <p:spPr>
          <a:xfrm flipH="1">
            <a:off x="9194796" y="3761133"/>
            <a:ext cx="1344" cy="40995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82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52D5-1EAD-9D42-9D2A-BDCEED9D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Rotation Hyper-Parameters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CF45A-3398-EC41-AFE1-07461874C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504950"/>
            <a:ext cx="4699759" cy="4864100"/>
          </a:xfrm>
        </p:spPr>
        <p:txBody>
          <a:bodyPr/>
          <a:lstStyle/>
          <a:p>
            <a:r>
              <a:rPr lang="en-US" dirty="0"/>
              <a:t>The vector of the  newly manipulated qubit register will be determined</a:t>
            </a:r>
          </a:p>
          <a:p>
            <a:r>
              <a:rPr lang="en-US" dirty="0"/>
              <a:t>The rotation angle between this new vector and the vector of the original qubit register will be recorded</a:t>
            </a:r>
          </a:p>
          <a:p>
            <a:r>
              <a:rPr lang="en-US" dirty="0"/>
              <a:t>The rotation angle will be stored in a genetic operator and these rotation angles will be used later in the Nelder-Mead Method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A0EA7C6-4D54-E545-85EF-3062B0462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049" y="1768109"/>
            <a:ext cx="5566423" cy="427664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ED2845-9D44-4741-9EF1-633D637429D7}"/>
              </a:ext>
            </a:extLst>
          </p:cNvPr>
          <p:cNvCxnSpPr/>
          <p:nvPr/>
        </p:nvCxnSpPr>
        <p:spPr>
          <a:xfrm flipV="1">
            <a:off x="8724900" y="2933700"/>
            <a:ext cx="0" cy="10033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234A2F6-4013-E046-9492-49316E1148C3}"/>
              </a:ext>
            </a:extLst>
          </p:cNvPr>
          <p:cNvSpPr/>
          <p:nvPr/>
        </p:nvSpPr>
        <p:spPr>
          <a:xfrm>
            <a:off x="8699500" y="29337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82B00-236C-9444-9F0A-D0514EEEE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Repeat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1305-5903-3745-8BEC-D1F973434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86" y="1672771"/>
            <a:ext cx="4000500" cy="4572000"/>
          </a:xfrm>
        </p:spPr>
        <p:txBody>
          <a:bodyPr/>
          <a:lstStyle/>
          <a:p>
            <a:r>
              <a:rPr lang="en-US" dirty="0"/>
              <a:t>Steps 1– 6 will be repeated 500 times in order to optimize the profit from the knapsack problem</a:t>
            </a:r>
          </a:p>
          <a:p>
            <a:r>
              <a:rPr lang="en-US" dirty="0"/>
              <a:t>In order to make the execution of the algorithm more efficient, parallelization will be implemented</a:t>
            </a:r>
          </a:p>
          <a:p>
            <a:r>
              <a:rPr lang="en-US" dirty="0"/>
              <a:t>In a classical computer, the algorithm will be parallelized using different threads in the CUDA architecture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FDE64-8F17-9A4D-825B-6EE7CB06E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069" y="1672771"/>
            <a:ext cx="563634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1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AFA6-3DB1-4B42-B1FD-23947E3A4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Quantum Parallelization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70A92-50CD-C94D-B81C-9B7B5DDA5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763485"/>
            <a:ext cx="5807529" cy="4572000"/>
          </a:xfrm>
        </p:spPr>
        <p:txBody>
          <a:bodyPr/>
          <a:lstStyle/>
          <a:p>
            <a:r>
              <a:rPr lang="en-US" dirty="0"/>
              <a:t>However, IBM Qiskit has its own method of parallelization based upon the CUDA architecture</a:t>
            </a:r>
          </a:p>
          <a:p>
            <a:r>
              <a:rPr lang="en-US" dirty="0"/>
              <a:t>There are two types of parallel speedups available:</a:t>
            </a:r>
          </a:p>
          <a:p>
            <a:pPr lvl="1"/>
            <a:r>
              <a:rPr lang="en-US" dirty="0"/>
              <a:t>Multithreaded parallel evaluation of shots: Evaluating multiple “experiments” or quantum programs at the same time.</a:t>
            </a:r>
          </a:p>
          <a:p>
            <a:pPr lvl="1"/>
            <a:r>
              <a:rPr lang="en-US" dirty="0"/>
              <a:t>Multithreaded parallel update of the state vector for gates and measurements: Measuring the population and evaluating probability amplitudes at the same time.</a:t>
            </a:r>
          </a:p>
          <a:p>
            <a:r>
              <a:rPr lang="en-US" dirty="0"/>
              <a:t>IMPORTANT: The total number of threads used is always limited by the available number of CPU cores on a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E3431-2AEF-F942-A109-F2ADD9F51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547" y="2249020"/>
            <a:ext cx="4699703" cy="360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6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2A2E-B973-EA47-8962-DE2AAE4FE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9: Compiling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F6AAC-D5B9-394E-87EB-64C716EB8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687786" cy="4572000"/>
          </a:xfrm>
        </p:spPr>
        <p:txBody>
          <a:bodyPr/>
          <a:lstStyle/>
          <a:p>
            <a:r>
              <a:rPr lang="en-US" dirty="0"/>
              <a:t>Rotation angles from each quantum population are compiled along with the final knapsack profit. NOTE: rotation angles after every 100 generations are recorded in the data table</a:t>
            </a:r>
          </a:p>
          <a:p>
            <a:r>
              <a:rPr lang="en-US" dirty="0"/>
              <a:t>The rotation angles from all of the quantum populations are then compiled along with the final knapsack profit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F9921-281B-3E48-846B-9F0A16044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4620469"/>
            <a:ext cx="5404757" cy="1551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B8CFDE-CB32-8343-BBA4-5F03A13A4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127" y="1600200"/>
            <a:ext cx="3815249" cy="48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4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808" y="2656234"/>
            <a:ext cx="10096500" cy="2219691"/>
          </a:xfrm>
        </p:spPr>
        <p:txBody>
          <a:bodyPr/>
          <a:lstStyle/>
          <a:p>
            <a:r>
              <a:rPr lang="en-US" dirty="0"/>
              <a:t>PHASE 2: Optimization of Hyper-Parameters using Nelder-Mead</a:t>
            </a:r>
          </a:p>
        </p:txBody>
      </p:sp>
    </p:spTree>
    <p:extLst>
      <p:ext uri="{BB962C8B-B14F-4D97-AF65-F5344CB8AC3E}">
        <p14:creationId xmlns:p14="http://schemas.microsoft.com/office/powerpoint/2010/main" val="275427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1EB53-C4BC-6741-B80E-19C5A0C2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D387B-E58F-2043-B951-B429398C0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5308600" cy="4572000"/>
          </a:xfrm>
        </p:spPr>
        <p:txBody>
          <a:bodyPr/>
          <a:lstStyle/>
          <a:p>
            <a:r>
              <a:rPr lang="en-US" dirty="0"/>
              <a:t>Before using the Nelder-Mead Method, a function needs to be obtained that will accurately model the data</a:t>
            </a:r>
          </a:p>
          <a:p>
            <a:r>
              <a:rPr lang="en-US" dirty="0"/>
              <a:t>What function can we use to model this data?</a:t>
            </a:r>
          </a:p>
          <a:p>
            <a:r>
              <a:rPr lang="en-US" dirty="0"/>
              <a:t>Data has 5 inputs (rotation values) and 1 output (knapsack profit), so a R</a:t>
            </a:r>
            <a:r>
              <a:rPr lang="en-US" baseline="-25000" dirty="0"/>
              <a:t>5</a:t>
            </a:r>
            <a:r>
              <a:rPr lang="en-US" dirty="0"/>
              <a:t> -&gt; R</a:t>
            </a:r>
            <a:r>
              <a:rPr lang="en-US" baseline="-25000" dirty="0"/>
              <a:t>1</a:t>
            </a:r>
            <a:r>
              <a:rPr lang="en-US" dirty="0"/>
              <a:t> function will accurately map this data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56739-8CDB-5C4D-87F6-6D95676C8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827" y="1460500"/>
            <a:ext cx="4452573" cy="520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7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9E9E-B2AC-AC4E-B7C8-74D001AB4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Weka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BD368-A8FF-A54B-8FCF-A37C1652F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587500"/>
            <a:ext cx="4965700" cy="5143500"/>
          </a:xfrm>
        </p:spPr>
        <p:txBody>
          <a:bodyPr>
            <a:normAutofit/>
          </a:bodyPr>
          <a:lstStyle/>
          <a:p>
            <a:r>
              <a:rPr lang="en-US" dirty="0"/>
              <a:t>Currently, the rotation values for the QIGA has no known pattern so visualization tactics will be used to find a pattern</a:t>
            </a:r>
          </a:p>
          <a:p>
            <a:r>
              <a:rPr lang="en-US" dirty="0"/>
              <a:t>This will be done in 3 steps:	</a:t>
            </a:r>
          </a:p>
          <a:p>
            <a:pPr marL="914400" indent="0">
              <a:buFont typeface="+mj-lt"/>
              <a:buAutoNum type="arabicPeriod"/>
            </a:pPr>
            <a:r>
              <a:rPr lang="en-US" dirty="0"/>
              <a:t> View compiled data in WEKA</a:t>
            </a:r>
          </a:p>
          <a:p>
            <a:pPr marL="914400" indent="0">
              <a:buFont typeface="+mj-lt"/>
              <a:buAutoNum type="arabicPeriod"/>
            </a:pPr>
            <a:r>
              <a:rPr lang="en-US" dirty="0"/>
              <a:t> Apply Various Regression Techniques including</a:t>
            </a:r>
          </a:p>
          <a:p>
            <a:pPr marL="1714500" lvl="1" indent="-342900">
              <a:buFont typeface="+mj-lt"/>
              <a:buAutoNum type="alphaLcPeriod"/>
            </a:pPr>
            <a:r>
              <a:rPr lang="en-US" dirty="0"/>
              <a:t>Linear</a:t>
            </a:r>
          </a:p>
          <a:p>
            <a:pPr marL="1714500" lvl="1" indent="-342900">
              <a:buFont typeface="+mj-lt"/>
              <a:buAutoNum type="alphaLcPeriod"/>
            </a:pPr>
            <a:r>
              <a:rPr lang="en-US" dirty="0"/>
              <a:t>Exponential</a:t>
            </a:r>
          </a:p>
          <a:p>
            <a:pPr marL="1714500" lvl="1" indent="-342900">
              <a:buFont typeface="+mj-lt"/>
              <a:buAutoNum type="alphaLcPeriod"/>
            </a:pPr>
            <a:r>
              <a:rPr lang="en-US" dirty="0"/>
              <a:t>Logistical</a:t>
            </a:r>
          </a:p>
          <a:p>
            <a:pPr marL="914400" indent="0">
              <a:buFont typeface="+mj-lt"/>
              <a:buAutoNum type="arabicPeriod"/>
            </a:pPr>
            <a:r>
              <a:rPr lang="en-US" dirty="0"/>
              <a:t> Determine which model best fits the data of rotation values and knapsack profit</a:t>
            </a:r>
          </a:p>
          <a:p>
            <a:pPr marL="9144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BBC50-4C7D-1E4D-80F0-2D3D15E22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" r="-1" b="-1"/>
          <a:stretch/>
        </p:blipFill>
        <p:spPr>
          <a:xfrm>
            <a:off x="6095241" y="1587500"/>
            <a:ext cx="5778500" cy="43651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65D3F8-A638-7843-A731-0AD86B922A78}"/>
              </a:ext>
            </a:extLst>
          </p:cNvPr>
          <p:cNvSpPr txBox="1"/>
          <p:nvPr/>
        </p:nvSpPr>
        <p:spPr>
          <a:xfrm>
            <a:off x="6095240" y="6066869"/>
            <a:ext cx="61838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Brownlee, J. (2016). </a:t>
            </a:r>
            <a:r>
              <a:rPr lang="en-US" sz="1100" i="1" dirty="0"/>
              <a:t>How To Use Regression Machine Learning Algorithms in Weka</a:t>
            </a:r>
            <a:r>
              <a:rPr lang="en-US" sz="1100" dirty="0"/>
              <a:t>. </a:t>
            </a:r>
            <a:r>
              <a:rPr lang="en-US" sz="1100" i="1" dirty="0"/>
              <a:t>Machine Learning Mastery</a:t>
            </a:r>
            <a:r>
              <a:rPr lang="en-US" sz="1100" dirty="0"/>
              <a:t>. Retrieved 10 December 2018, from https://</a:t>
            </a:r>
            <a:r>
              <a:rPr lang="en-US" sz="1100" dirty="0" err="1"/>
              <a:t>machinelearningmastery.com</a:t>
            </a:r>
            <a:r>
              <a:rPr lang="en-US" sz="1100" dirty="0"/>
              <a:t>/use-regression-machine-learning-algorithms-</a:t>
            </a:r>
            <a:r>
              <a:rPr lang="en-US" sz="1100" dirty="0" err="1"/>
              <a:t>weka</a:t>
            </a:r>
            <a:r>
              <a:rPr lang="en-US" sz="11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2031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85CD9-2251-8D48-830D-F11A73E1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TensorFlow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5E62F-D2F9-C540-864C-A8ACCBD4C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4109357" cy="4572000"/>
          </a:xfrm>
        </p:spPr>
        <p:txBody>
          <a:bodyPr/>
          <a:lstStyle/>
          <a:p>
            <a:r>
              <a:rPr lang="en-US" dirty="0"/>
              <a:t>Now that a pattern can be discerned, TensorFlow regression will be used to obtain a function (either linear, exponential, or logarithmic)</a:t>
            </a:r>
          </a:p>
          <a:p>
            <a:r>
              <a:rPr lang="en-US" dirty="0"/>
              <a:t>The function obtained from the TensorFlow Regression will be used in the Nelder-Mead method</a:t>
            </a:r>
          </a:p>
          <a:p>
            <a:r>
              <a:rPr lang="en-US" dirty="0"/>
              <a:t>In this case, the data will be plotted in a 6-dimensional space and the regression will occur in that space.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E6E1C-66A5-9E4D-A03B-7668B6BC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434" y="1600200"/>
            <a:ext cx="5473148" cy="4307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0404F1-A63F-3740-9EC2-B7605E09C0E7}"/>
              </a:ext>
            </a:extLst>
          </p:cNvPr>
          <p:cNvSpPr txBox="1"/>
          <p:nvPr/>
        </p:nvSpPr>
        <p:spPr>
          <a:xfrm>
            <a:off x="4093029" y="5949562"/>
            <a:ext cx="69925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Khor, S.H. (2016) Gentlest Intro to TensorFlow #3: Matrices &amp; Multi-feature Linear Regression</a:t>
            </a:r>
            <a:r>
              <a:rPr lang="en-US" sz="1100" i="1" dirty="0"/>
              <a:t>.</a:t>
            </a:r>
            <a:r>
              <a:rPr lang="en-US" sz="1100" dirty="0"/>
              <a:t> </a:t>
            </a:r>
            <a:r>
              <a:rPr lang="en-US" sz="1100" i="1" dirty="0"/>
              <a:t>Medium</a:t>
            </a:r>
            <a:r>
              <a:rPr lang="en-US" sz="1100" dirty="0"/>
              <a:t>. Retrieved 10 December 2018, from https://</a:t>
            </a:r>
            <a:r>
              <a:rPr lang="en-US" sz="1100" dirty="0" err="1"/>
              <a:t>medium.com</a:t>
            </a:r>
            <a:r>
              <a:rPr lang="en-US" sz="1100" dirty="0"/>
              <a:t>/all-of-us-are-belong-to-machines/gentlest-intro-to-tensorflow-part-3-matrices-multi-feature-linear-regression-30a81ebaaa6c</a:t>
            </a:r>
          </a:p>
        </p:txBody>
      </p:sp>
    </p:spTree>
    <p:extLst>
      <p:ext uri="{BB962C8B-B14F-4D97-AF65-F5344CB8AC3E}">
        <p14:creationId xmlns:p14="http://schemas.microsoft.com/office/powerpoint/2010/main" val="390358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F11F8-3C3C-644D-A136-13840596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Nelder-Mead Method –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F17F7-0176-FF47-8CBB-E32228E00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54628"/>
            <a:ext cx="3891643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Now that a function has been obtained, the Nelder-Mead method will be applied to that function in order to find the hyper-parameters that maximize the profit</a:t>
            </a:r>
          </a:p>
          <a:p>
            <a:r>
              <a:rPr lang="en-US" dirty="0"/>
              <a:t>In general, a Nelder-Mead is a simplex method for finding the local minimum or maximum of a function </a:t>
            </a:r>
          </a:p>
          <a:p>
            <a:r>
              <a:rPr lang="en-US" dirty="0"/>
              <a:t>NOTE: The shape of the simplex depends on the number of dimensions. </a:t>
            </a:r>
            <a:r>
              <a:rPr lang="en-US" i="1" dirty="0"/>
              <a:t>A simplex of dimension m is a convex hull of an affinely independent set of points </a:t>
            </a:r>
            <a:r>
              <a:rPr lang="en-US" b="1" dirty="0"/>
              <a:t>Y </a:t>
            </a:r>
            <a:r>
              <a:rPr lang="en-US" dirty="0"/>
              <a:t>= {</a:t>
            </a:r>
            <a:r>
              <a:rPr lang="en-US" b="1" dirty="0"/>
              <a:t>y</a:t>
            </a:r>
            <a:r>
              <a:rPr lang="en-US" b="1" baseline="30000" dirty="0"/>
              <a:t>0</a:t>
            </a:r>
            <a:r>
              <a:rPr lang="en-US" dirty="0"/>
              <a:t>,</a:t>
            </a:r>
            <a:r>
              <a:rPr lang="en-US" b="1" dirty="0"/>
              <a:t>y</a:t>
            </a:r>
            <a:r>
              <a:rPr lang="en-US" b="1" baseline="30000" dirty="0"/>
              <a:t>1</a:t>
            </a:r>
            <a:r>
              <a:rPr lang="en-US" dirty="0"/>
              <a:t>,...,</a:t>
            </a:r>
            <a:r>
              <a:rPr lang="en-US" b="1" dirty="0" err="1"/>
              <a:t>y</a:t>
            </a:r>
            <a:r>
              <a:rPr lang="en-US" b="1" i="1" baseline="30000" dirty="0" err="1"/>
              <a:t>m</a:t>
            </a:r>
            <a:r>
              <a:rPr lang="en-US" dirty="0"/>
              <a:t>}</a:t>
            </a:r>
            <a:r>
              <a:rPr lang="en-US" i="1" dirty="0"/>
              <a:t>.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FF637-CFE4-8949-BAE0-C0B3F3595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43" y="1654628"/>
            <a:ext cx="2895600" cy="306281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4855B0D-FD7D-3B43-B37F-906EDFD10BA1}"/>
              </a:ext>
            </a:extLst>
          </p:cNvPr>
          <p:cNvSpPr/>
          <p:nvPr/>
        </p:nvSpPr>
        <p:spPr>
          <a:xfrm>
            <a:off x="9120053" y="208134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1B3A32CF-51C5-F848-BE0F-5107C033CA47}"/>
              </a:ext>
            </a:extLst>
          </p:cNvPr>
          <p:cNvSpPr/>
          <p:nvPr/>
        </p:nvSpPr>
        <p:spPr>
          <a:xfrm>
            <a:off x="8876213" y="1847304"/>
            <a:ext cx="511629" cy="46808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9B0577-E511-1A4D-ADA1-29CFE8D33D37}"/>
              </a:ext>
            </a:extLst>
          </p:cNvPr>
          <p:cNvSpPr/>
          <p:nvPr/>
        </p:nvSpPr>
        <p:spPr>
          <a:xfrm>
            <a:off x="8853353" y="27323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1AC60A-EF6A-6E4F-A7E3-C2F0C76C9BB5}"/>
              </a:ext>
            </a:extLst>
          </p:cNvPr>
          <p:cNvSpPr/>
          <p:nvPr/>
        </p:nvSpPr>
        <p:spPr>
          <a:xfrm>
            <a:off x="9435743" y="27323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D2F1F8-0A05-B141-9F5D-1423B246A433}"/>
              </a:ext>
            </a:extLst>
          </p:cNvPr>
          <p:cNvCxnSpPr>
            <a:cxnSpLocks/>
            <a:stCxn id="8" idx="7"/>
            <a:endCxn id="7" idx="7"/>
          </p:cNvCxnSpPr>
          <p:nvPr/>
        </p:nvCxnSpPr>
        <p:spPr>
          <a:xfrm flipH="1">
            <a:off x="8892377" y="2739009"/>
            <a:ext cx="58239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ame 13">
            <a:extLst>
              <a:ext uri="{FF2B5EF4-FFF2-40B4-BE49-F238E27FC236}">
                <a16:creationId xmlns:a16="http://schemas.microsoft.com/office/drawing/2014/main" id="{5FE3A4C3-E56B-8F45-BB3B-961CFE209C49}"/>
              </a:ext>
            </a:extLst>
          </p:cNvPr>
          <p:cNvSpPr/>
          <p:nvPr/>
        </p:nvSpPr>
        <p:spPr>
          <a:xfrm>
            <a:off x="8659586" y="2477752"/>
            <a:ext cx="990600" cy="52251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0442D23F-9861-B648-89A6-C666526AB335}"/>
              </a:ext>
            </a:extLst>
          </p:cNvPr>
          <p:cNvSpPr/>
          <p:nvPr/>
        </p:nvSpPr>
        <p:spPr>
          <a:xfrm>
            <a:off x="9481462" y="2081347"/>
            <a:ext cx="53339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BA84C6E-47F2-2F42-9E54-919C48EFD43E}"/>
              </a:ext>
            </a:extLst>
          </p:cNvPr>
          <p:cNvSpPr/>
          <p:nvPr/>
        </p:nvSpPr>
        <p:spPr>
          <a:xfrm>
            <a:off x="9766511" y="2732314"/>
            <a:ext cx="53339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93AACA4-24B2-264C-AF12-5B228FA36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876" y="3261523"/>
            <a:ext cx="1446367" cy="1383691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8D427F6C-7918-224D-9C2C-248B6952A382}"/>
              </a:ext>
            </a:extLst>
          </p:cNvPr>
          <p:cNvSpPr/>
          <p:nvPr/>
        </p:nvSpPr>
        <p:spPr>
          <a:xfrm>
            <a:off x="10299906" y="4106817"/>
            <a:ext cx="53339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62A822-9858-0A48-8FD9-177496A11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445" y="4854208"/>
            <a:ext cx="1628207" cy="1690831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4FEF18E0-F3D3-F945-ADA9-45E166461926}"/>
              </a:ext>
            </a:extLst>
          </p:cNvPr>
          <p:cNvSpPr/>
          <p:nvPr/>
        </p:nvSpPr>
        <p:spPr>
          <a:xfrm>
            <a:off x="6917006" y="5653904"/>
            <a:ext cx="53339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0EF99977-40AD-724B-B655-2F8AD8A03B87}"/>
              </a:ext>
            </a:extLst>
          </p:cNvPr>
          <p:cNvSpPr/>
          <p:nvPr/>
        </p:nvSpPr>
        <p:spPr>
          <a:xfrm>
            <a:off x="10411821" y="5601290"/>
            <a:ext cx="53339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47BA0D-6488-8A40-B889-7845F1FFB5B1}"/>
              </a:ext>
            </a:extLst>
          </p:cNvPr>
          <p:cNvSpPr txBox="1"/>
          <p:nvPr/>
        </p:nvSpPr>
        <p:spPr>
          <a:xfrm>
            <a:off x="10178143" y="1919540"/>
            <a:ext cx="6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0-d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0301FC-A812-8E48-9893-E7BDCA056B88}"/>
              </a:ext>
            </a:extLst>
          </p:cNvPr>
          <p:cNvSpPr txBox="1"/>
          <p:nvPr/>
        </p:nvSpPr>
        <p:spPr>
          <a:xfrm>
            <a:off x="10417708" y="2570507"/>
            <a:ext cx="6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A5C1A6-49A7-F145-899D-C839D4FE5C41}"/>
              </a:ext>
            </a:extLst>
          </p:cNvPr>
          <p:cNvSpPr txBox="1"/>
          <p:nvPr/>
        </p:nvSpPr>
        <p:spPr>
          <a:xfrm>
            <a:off x="7626824" y="5492097"/>
            <a:ext cx="6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DFB0E2-0C23-7E48-8BE6-EC3596F3B677}"/>
              </a:ext>
            </a:extLst>
          </p:cNvPr>
          <p:cNvSpPr txBox="1"/>
          <p:nvPr/>
        </p:nvSpPr>
        <p:spPr>
          <a:xfrm>
            <a:off x="11072866" y="3945010"/>
            <a:ext cx="6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2E1500-C172-D94D-983A-78A890D84CEB}"/>
              </a:ext>
            </a:extLst>
          </p:cNvPr>
          <p:cNvSpPr txBox="1"/>
          <p:nvPr/>
        </p:nvSpPr>
        <p:spPr>
          <a:xfrm>
            <a:off x="11224860" y="5439483"/>
            <a:ext cx="65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4-d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E3FE80C-00FF-E341-9563-727C38BDD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35" y="4854208"/>
            <a:ext cx="1748543" cy="166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2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Traveling Salesman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2C224-9BA6-AD48-B43B-D30B817E8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263" y="1507959"/>
            <a:ext cx="6617369" cy="46642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059D6B-A99A-8B4C-A694-5F505947E72E}"/>
              </a:ext>
            </a:extLst>
          </p:cNvPr>
          <p:cNvSpPr txBox="1"/>
          <p:nvPr/>
        </p:nvSpPr>
        <p:spPr>
          <a:xfrm>
            <a:off x="1703468" y="6305006"/>
            <a:ext cx="899260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Schneider, T. (2014). </a:t>
            </a:r>
            <a:r>
              <a:rPr lang="en-US" sz="1100" i="1" dirty="0"/>
              <a:t>The Traveling Salesman with Simulated Annealing, R, and Shiny</a:t>
            </a:r>
            <a:r>
              <a:rPr lang="en-US" sz="1100" dirty="0"/>
              <a:t>. </a:t>
            </a:r>
            <a:r>
              <a:rPr lang="en-US" sz="1100" i="1" dirty="0" err="1"/>
              <a:t>toddwschneider.com</a:t>
            </a:r>
            <a:r>
              <a:rPr lang="en-US" sz="1100" dirty="0"/>
              <a:t>. Retrieved 5 December 2018, from http://</a:t>
            </a:r>
            <a:r>
              <a:rPr lang="en-US" sz="1100" dirty="0" err="1"/>
              <a:t>toddwschneider.com</a:t>
            </a:r>
            <a:r>
              <a:rPr lang="en-US" sz="1100" dirty="0"/>
              <a:t>/posts/traveling-salesman-with-simulated-annealing-r-and-shiny/</a:t>
            </a:r>
          </a:p>
          <a:p>
            <a:pPr algn="ctr"/>
            <a:br>
              <a:rPr lang="en-US" sz="11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9AD1-9EAE-2949-9CC1-7D81D686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Nelder-Mead Method – Manipulation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9236ED6-6B0C-EB43-AA14-9A35B7EDB0AC}"/>
              </a:ext>
            </a:extLst>
          </p:cNvPr>
          <p:cNvSpPr/>
          <p:nvPr/>
        </p:nvSpPr>
        <p:spPr>
          <a:xfrm>
            <a:off x="1518557" y="1807029"/>
            <a:ext cx="898071" cy="1186543"/>
          </a:xfrm>
          <a:prstGeom prst="rt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2E7E64-5251-8643-874D-F6A195421977}"/>
              </a:ext>
            </a:extLst>
          </p:cNvPr>
          <p:cNvSpPr/>
          <p:nvPr/>
        </p:nvSpPr>
        <p:spPr>
          <a:xfrm>
            <a:off x="1480458" y="1807031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B894B5-8DDD-A747-A4EB-8752368B94D9}"/>
              </a:ext>
            </a:extLst>
          </p:cNvPr>
          <p:cNvSpPr/>
          <p:nvPr/>
        </p:nvSpPr>
        <p:spPr>
          <a:xfrm>
            <a:off x="1480458" y="2950039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CEC3F50-FE52-3F48-9B6E-7A41BD96A780}"/>
              </a:ext>
            </a:extLst>
          </p:cNvPr>
          <p:cNvSpPr/>
          <p:nvPr/>
        </p:nvSpPr>
        <p:spPr>
          <a:xfrm>
            <a:off x="2348592" y="2928258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C414233E-E900-064B-AC35-C2C832DC4AA6}"/>
              </a:ext>
            </a:extLst>
          </p:cNvPr>
          <p:cNvSpPr/>
          <p:nvPr/>
        </p:nvSpPr>
        <p:spPr>
          <a:xfrm>
            <a:off x="2732555" y="2280659"/>
            <a:ext cx="2327433" cy="239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01075A11-F354-F645-A85D-6268EF431380}"/>
              </a:ext>
            </a:extLst>
          </p:cNvPr>
          <p:cNvSpPr/>
          <p:nvPr/>
        </p:nvSpPr>
        <p:spPr>
          <a:xfrm>
            <a:off x="5414014" y="1894117"/>
            <a:ext cx="898071" cy="1186543"/>
          </a:xfrm>
          <a:prstGeom prst="rt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9A221F-7701-F544-971C-610A0854A9B5}"/>
              </a:ext>
            </a:extLst>
          </p:cNvPr>
          <p:cNvSpPr/>
          <p:nvPr/>
        </p:nvSpPr>
        <p:spPr>
          <a:xfrm>
            <a:off x="5375915" y="1850564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96B5FA-7B07-5B49-AE0A-A4D5BDC42C25}"/>
              </a:ext>
            </a:extLst>
          </p:cNvPr>
          <p:cNvSpPr/>
          <p:nvPr/>
        </p:nvSpPr>
        <p:spPr>
          <a:xfrm>
            <a:off x="5380061" y="3037127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731884-CBC1-D346-865A-5A8EC2AA89E7}"/>
              </a:ext>
            </a:extLst>
          </p:cNvPr>
          <p:cNvSpPr/>
          <p:nvPr/>
        </p:nvSpPr>
        <p:spPr>
          <a:xfrm>
            <a:off x="6265821" y="3025611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5B4234-E51F-484C-ACE4-88F3D235E2EF}"/>
              </a:ext>
            </a:extLst>
          </p:cNvPr>
          <p:cNvSpPr/>
          <p:nvPr/>
        </p:nvSpPr>
        <p:spPr>
          <a:xfrm>
            <a:off x="5676515" y="2628577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4210FC-AFAC-7E43-9123-98D01E98BACA}"/>
                  </a:ext>
                </a:extLst>
              </p:cNvPr>
              <p:cNvSpPr txBox="1"/>
              <p:nvPr/>
            </p:nvSpPr>
            <p:spPr>
              <a:xfrm>
                <a:off x="5822469" y="1800068"/>
                <a:ext cx="2056138" cy="439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Centroid: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14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4210FC-AFAC-7E43-9123-98D01E98B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469" y="1800068"/>
                <a:ext cx="2056138" cy="439864"/>
              </a:xfrm>
              <a:prstGeom prst="rect">
                <a:avLst/>
              </a:prstGeom>
              <a:blipFill>
                <a:blip r:embed="rId2"/>
                <a:stretch>
                  <a:fillRect l="-613" t="-54286" b="-10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90B058-3C33-4C45-BC54-14DD0F851F78}"/>
              </a:ext>
            </a:extLst>
          </p:cNvPr>
          <p:cNvCxnSpPr>
            <a:cxnSpLocks/>
          </p:cNvCxnSpPr>
          <p:nvPr/>
        </p:nvCxnSpPr>
        <p:spPr>
          <a:xfrm flipH="1">
            <a:off x="5822469" y="2196389"/>
            <a:ext cx="1081495" cy="43218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ght Arrow 32">
            <a:extLst>
              <a:ext uri="{FF2B5EF4-FFF2-40B4-BE49-F238E27FC236}">
                <a16:creationId xmlns:a16="http://schemas.microsoft.com/office/drawing/2014/main" id="{1093E944-2398-EC4C-BBC2-8C6DCCDE1B35}"/>
              </a:ext>
            </a:extLst>
          </p:cNvPr>
          <p:cNvSpPr/>
          <p:nvPr/>
        </p:nvSpPr>
        <p:spPr>
          <a:xfrm>
            <a:off x="7073540" y="2362589"/>
            <a:ext cx="1827476" cy="239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A21929F9-CA76-6B4A-9EDF-FB0504689AB8}"/>
              </a:ext>
            </a:extLst>
          </p:cNvPr>
          <p:cNvSpPr/>
          <p:nvPr/>
        </p:nvSpPr>
        <p:spPr>
          <a:xfrm>
            <a:off x="9299919" y="2008599"/>
            <a:ext cx="898071" cy="1186543"/>
          </a:xfrm>
          <a:prstGeom prst="rt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641F134-63BD-E34D-BEB0-F92520466F8D}"/>
              </a:ext>
            </a:extLst>
          </p:cNvPr>
          <p:cNvSpPr/>
          <p:nvPr/>
        </p:nvSpPr>
        <p:spPr>
          <a:xfrm>
            <a:off x="9265966" y="2003755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7C6F75-8265-CC4E-B992-BD64D282BA61}"/>
              </a:ext>
            </a:extLst>
          </p:cNvPr>
          <p:cNvSpPr/>
          <p:nvPr/>
        </p:nvSpPr>
        <p:spPr>
          <a:xfrm>
            <a:off x="9265966" y="3151609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2F87DE1-C774-7E43-99FC-9965914B9088}"/>
              </a:ext>
            </a:extLst>
          </p:cNvPr>
          <p:cNvSpPr/>
          <p:nvPr/>
        </p:nvSpPr>
        <p:spPr>
          <a:xfrm>
            <a:off x="10139415" y="3145906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06EC297-88DB-0C47-A3AF-C2B029343CF1}"/>
              </a:ext>
            </a:extLst>
          </p:cNvPr>
          <p:cNvSpPr/>
          <p:nvPr/>
        </p:nvSpPr>
        <p:spPr>
          <a:xfrm>
            <a:off x="9562420" y="2743059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0C8F4D5-F587-7745-AB12-292C80850585}"/>
              </a:ext>
            </a:extLst>
          </p:cNvPr>
          <p:cNvCxnSpPr>
            <a:cxnSpLocks/>
            <a:stCxn id="34" idx="4"/>
          </p:cNvCxnSpPr>
          <p:nvPr/>
        </p:nvCxnSpPr>
        <p:spPr>
          <a:xfrm flipH="1" flipV="1">
            <a:off x="10012752" y="2149904"/>
            <a:ext cx="185238" cy="104523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8BCA563-2BA9-DF4F-92AB-2BFBE7D0898A}"/>
              </a:ext>
            </a:extLst>
          </p:cNvPr>
          <p:cNvCxnSpPr>
            <a:cxnSpLocks/>
          </p:cNvCxnSpPr>
          <p:nvPr/>
        </p:nvCxnSpPr>
        <p:spPr>
          <a:xfrm>
            <a:off x="9276374" y="2024124"/>
            <a:ext cx="747845" cy="11025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CBD05D6F-3960-1748-9A89-B4054A586E80}"/>
              </a:ext>
            </a:extLst>
          </p:cNvPr>
          <p:cNvSpPr/>
          <p:nvPr/>
        </p:nvSpPr>
        <p:spPr>
          <a:xfrm>
            <a:off x="9977840" y="2110296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2CAE10A-FA0A-9745-A2B3-CFE04C6D9FF4}"/>
                  </a:ext>
                </a:extLst>
              </p:cNvPr>
              <p:cNvSpPr txBox="1"/>
              <p:nvPr/>
            </p:nvSpPr>
            <p:spPr>
              <a:xfrm>
                <a:off x="10332362" y="1626684"/>
                <a:ext cx="17343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Reflect: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2CAE10A-FA0A-9745-A2B3-CFE04C6D9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362" y="1626684"/>
                <a:ext cx="1734300" cy="523220"/>
              </a:xfrm>
              <a:prstGeom prst="rect">
                <a:avLst/>
              </a:prstGeom>
              <a:blipFill>
                <a:blip r:embed="rId3"/>
                <a:stretch>
                  <a:fillRect l="-73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42DB168-1092-A148-A4C7-53B3E47C6DC2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10139416" y="1888294"/>
            <a:ext cx="192946" cy="26161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ight Arrow 64">
            <a:extLst>
              <a:ext uri="{FF2B5EF4-FFF2-40B4-BE49-F238E27FC236}">
                <a16:creationId xmlns:a16="http://schemas.microsoft.com/office/drawing/2014/main" id="{6FF41B46-47F7-7843-84FE-CD2F6CC61ACD}"/>
              </a:ext>
            </a:extLst>
          </p:cNvPr>
          <p:cNvSpPr/>
          <p:nvPr/>
        </p:nvSpPr>
        <p:spPr>
          <a:xfrm rot="5400000">
            <a:off x="9008913" y="3935847"/>
            <a:ext cx="1456242" cy="2154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A25EE7B2-9E58-EF46-9D3A-FEB5403899A6}"/>
              </a:ext>
            </a:extLst>
          </p:cNvPr>
          <p:cNvSpPr/>
          <p:nvPr/>
        </p:nvSpPr>
        <p:spPr>
          <a:xfrm>
            <a:off x="9419559" y="5136686"/>
            <a:ext cx="898071" cy="1186543"/>
          </a:xfrm>
          <a:prstGeom prst="rt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7B1C4B7-9164-AE4D-86F2-6C32793D3451}"/>
              </a:ext>
            </a:extLst>
          </p:cNvPr>
          <p:cNvSpPr/>
          <p:nvPr/>
        </p:nvSpPr>
        <p:spPr>
          <a:xfrm>
            <a:off x="9385606" y="5131842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1C476FF-02B3-2C47-8F24-04D6B0F573F8}"/>
              </a:ext>
            </a:extLst>
          </p:cNvPr>
          <p:cNvSpPr/>
          <p:nvPr/>
        </p:nvSpPr>
        <p:spPr>
          <a:xfrm>
            <a:off x="9385606" y="6279696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C1FB448-D360-4A4C-9FBC-1335F74320CF}"/>
              </a:ext>
            </a:extLst>
          </p:cNvPr>
          <p:cNvSpPr/>
          <p:nvPr/>
        </p:nvSpPr>
        <p:spPr>
          <a:xfrm>
            <a:off x="10259055" y="6273993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78E552A-5597-3649-B6FB-853BCE61AB78}"/>
              </a:ext>
            </a:extLst>
          </p:cNvPr>
          <p:cNvSpPr/>
          <p:nvPr/>
        </p:nvSpPr>
        <p:spPr>
          <a:xfrm>
            <a:off x="9682060" y="5871146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04EDBD8-4C45-164F-9C74-ECE7A3925F4F}"/>
              </a:ext>
            </a:extLst>
          </p:cNvPr>
          <p:cNvCxnSpPr>
            <a:cxnSpLocks/>
            <a:stCxn id="66" idx="4"/>
          </p:cNvCxnSpPr>
          <p:nvPr/>
        </p:nvCxnSpPr>
        <p:spPr>
          <a:xfrm flipH="1" flipV="1">
            <a:off x="10132392" y="5277991"/>
            <a:ext cx="185238" cy="104523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5C607F6-7776-334C-ACD1-1B6CE641DD33}"/>
              </a:ext>
            </a:extLst>
          </p:cNvPr>
          <p:cNvCxnSpPr>
            <a:cxnSpLocks/>
          </p:cNvCxnSpPr>
          <p:nvPr/>
        </p:nvCxnSpPr>
        <p:spPr>
          <a:xfrm>
            <a:off x="9396014" y="5152211"/>
            <a:ext cx="747845" cy="11025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885C0FC-9895-E248-B04E-72D8C6D842AC}"/>
              </a:ext>
            </a:extLst>
          </p:cNvPr>
          <p:cNvSpPr/>
          <p:nvPr/>
        </p:nvSpPr>
        <p:spPr>
          <a:xfrm>
            <a:off x="10097480" y="5238383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28D6090-7AA4-4E45-8B50-BE295EE13B3C}"/>
              </a:ext>
            </a:extLst>
          </p:cNvPr>
          <p:cNvCxnSpPr>
            <a:cxnSpLocks/>
            <a:stCxn id="67" idx="0"/>
          </p:cNvCxnSpPr>
          <p:nvPr/>
        </p:nvCxnSpPr>
        <p:spPr>
          <a:xfrm flipV="1">
            <a:off x="9431870" y="4691752"/>
            <a:ext cx="1134897" cy="44009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B833E80-4439-0C4B-8A70-71859D675A51}"/>
              </a:ext>
            </a:extLst>
          </p:cNvPr>
          <p:cNvCxnSpPr>
            <a:cxnSpLocks/>
            <a:stCxn id="69" idx="6"/>
          </p:cNvCxnSpPr>
          <p:nvPr/>
        </p:nvCxnSpPr>
        <p:spPr>
          <a:xfrm flipV="1">
            <a:off x="10351583" y="4691752"/>
            <a:ext cx="206005" cy="1625784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7BF1F60A-5C59-6A49-AB91-E7499430BCDF}"/>
              </a:ext>
            </a:extLst>
          </p:cNvPr>
          <p:cNvSpPr/>
          <p:nvPr/>
        </p:nvSpPr>
        <p:spPr>
          <a:xfrm>
            <a:off x="10491100" y="4687296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64C313D-88C7-D749-8CA4-7CA43B54809E}"/>
                  </a:ext>
                </a:extLst>
              </p:cNvPr>
              <p:cNvSpPr txBox="1"/>
              <p:nvPr/>
            </p:nvSpPr>
            <p:spPr>
              <a:xfrm>
                <a:off x="10362090" y="3745012"/>
                <a:ext cx="1704572" cy="541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Expand: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064C313D-88C7-D749-8CA4-7CA43B548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2090" y="3745012"/>
                <a:ext cx="1704572" cy="541623"/>
              </a:xfrm>
              <a:prstGeom prst="rect">
                <a:avLst/>
              </a:prstGeom>
              <a:blipFill>
                <a:blip r:embed="rId4"/>
                <a:stretch>
                  <a:fillRect l="-1493" t="-2273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A15F410-0E5E-4546-B4D3-FC7C0C6CB3C6}"/>
              </a:ext>
            </a:extLst>
          </p:cNvPr>
          <p:cNvCxnSpPr>
            <a:cxnSpLocks/>
          </p:cNvCxnSpPr>
          <p:nvPr/>
        </p:nvCxnSpPr>
        <p:spPr>
          <a:xfrm flipH="1">
            <a:off x="10613031" y="4286635"/>
            <a:ext cx="472552" cy="3195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ight Arrow 91">
            <a:extLst>
              <a:ext uri="{FF2B5EF4-FFF2-40B4-BE49-F238E27FC236}">
                <a16:creationId xmlns:a16="http://schemas.microsoft.com/office/drawing/2014/main" id="{83A7444A-6C67-614A-8C66-60C319BB097D}"/>
              </a:ext>
            </a:extLst>
          </p:cNvPr>
          <p:cNvSpPr/>
          <p:nvPr/>
        </p:nvSpPr>
        <p:spPr>
          <a:xfrm rot="10800000">
            <a:off x="7073540" y="5561328"/>
            <a:ext cx="1827476" cy="239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Triangle 92">
            <a:extLst>
              <a:ext uri="{FF2B5EF4-FFF2-40B4-BE49-F238E27FC236}">
                <a16:creationId xmlns:a16="http://schemas.microsoft.com/office/drawing/2014/main" id="{DD430078-4BEE-D842-95BF-D658A6FB10A1}"/>
              </a:ext>
            </a:extLst>
          </p:cNvPr>
          <p:cNvSpPr/>
          <p:nvPr/>
        </p:nvSpPr>
        <p:spPr>
          <a:xfrm>
            <a:off x="5509776" y="5040349"/>
            <a:ext cx="898071" cy="1186543"/>
          </a:xfrm>
          <a:prstGeom prst="rt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9C8DC10-81C5-3D44-BE56-B3ED86AA03A1}"/>
              </a:ext>
            </a:extLst>
          </p:cNvPr>
          <p:cNvSpPr/>
          <p:nvPr/>
        </p:nvSpPr>
        <p:spPr>
          <a:xfrm>
            <a:off x="5475823" y="5035505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D36D761-A081-DD4D-8E44-2510FAF38A03}"/>
              </a:ext>
            </a:extLst>
          </p:cNvPr>
          <p:cNvSpPr/>
          <p:nvPr/>
        </p:nvSpPr>
        <p:spPr>
          <a:xfrm>
            <a:off x="5475823" y="6183359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FE125D3B-07CB-1848-A057-059ECF8F340C}"/>
              </a:ext>
            </a:extLst>
          </p:cNvPr>
          <p:cNvSpPr/>
          <p:nvPr/>
        </p:nvSpPr>
        <p:spPr>
          <a:xfrm>
            <a:off x="6349272" y="6177656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34A801C-AB59-FF40-90CD-E07270C412F7}"/>
              </a:ext>
            </a:extLst>
          </p:cNvPr>
          <p:cNvSpPr/>
          <p:nvPr/>
        </p:nvSpPr>
        <p:spPr>
          <a:xfrm>
            <a:off x="5772277" y="5774809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B79843D-0543-284D-97E3-2B0A4FE4E447}"/>
              </a:ext>
            </a:extLst>
          </p:cNvPr>
          <p:cNvCxnSpPr>
            <a:cxnSpLocks/>
            <a:stCxn id="93" idx="4"/>
          </p:cNvCxnSpPr>
          <p:nvPr/>
        </p:nvCxnSpPr>
        <p:spPr>
          <a:xfrm flipH="1" flipV="1">
            <a:off x="6222609" y="5181654"/>
            <a:ext cx="185238" cy="104523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A5F6B94-3D17-4A4B-91DF-AE5003E6B2FF}"/>
              </a:ext>
            </a:extLst>
          </p:cNvPr>
          <p:cNvCxnSpPr>
            <a:cxnSpLocks/>
          </p:cNvCxnSpPr>
          <p:nvPr/>
        </p:nvCxnSpPr>
        <p:spPr>
          <a:xfrm>
            <a:off x="5486231" y="5055874"/>
            <a:ext cx="747845" cy="11025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FCF78C7C-7AC2-9543-9770-98FDD7A630A2}"/>
              </a:ext>
            </a:extLst>
          </p:cNvPr>
          <p:cNvSpPr/>
          <p:nvPr/>
        </p:nvSpPr>
        <p:spPr>
          <a:xfrm>
            <a:off x="6187697" y="5142046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3E9524B-408D-DE4A-B2AC-BAA10AEE461C}"/>
              </a:ext>
            </a:extLst>
          </p:cNvPr>
          <p:cNvCxnSpPr>
            <a:cxnSpLocks/>
            <a:stCxn id="96" idx="1"/>
          </p:cNvCxnSpPr>
          <p:nvPr/>
        </p:nvCxnSpPr>
        <p:spPr>
          <a:xfrm flipH="1" flipV="1">
            <a:off x="6060076" y="5497767"/>
            <a:ext cx="302746" cy="69264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2222F0C-C68F-2D47-9C7F-57354F5D58FB}"/>
              </a:ext>
            </a:extLst>
          </p:cNvPr>
          <p:cNvCxnSpPr>
            <a:cxnSpLocks/>
            <a:stCxn id="94" idx="6"/>
          </p:cNvCxnSpPr>
          <p:nvPr/>
        </p:nvCxnSpPr>
        <p:spPr>
          <a:xfrm>
            <a:off x="5568351" y="5079048"/>
            <a:ext cx="506829" cy="425597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952A231A-B1DB-7646-88D5-3DD2B2CAE74E}"/>
              </a:ext>
            </a:extLst>
          </p:cNvPr>
          <p:cNvSpPr/>
          <p:nvPr/>
        </p:nvSpPr>
        <p:spPr>
          <a:xfrm>
            <a:off x="6033506" y="5440132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Triangle 115">
            <a:extLst>
              <a:ext uri="{FF2B5EF4-FFF2-40B4-BE49-F238E27FC236}">
                <a16:creationId xmlns:a16="http://schemas.microsoft.com/office/drawing/2014/main" id="{CE36F7F9-010A-1843-BD56-A0BAD5F48741}"/>
              </a:ext>
            </a:extLst>
          </p:cNvPr>
          <p:cNvSpPr/>
          <p:nvPr/>
        </p:nvSpPr>
        <p:spPr>
          <a:xfrm>
            <a:off x="5415769" y="3463711"/>
            <a:ext cx="898071" cy="1186543"/>
          </a:xfrm>
          <a:prstGeom prst="rt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FDA5C307-6C6A-2943-8223-42CDE096A27B}"/>
              </a:ext>
            </a:extLst>
          </p:cNvPr>
          <p:cNvSpPr/>
          <p:nvPr/>
        </p:nvSpPr>
        <p:spPr>
          <a:xfrm>
            <a:off x="5381816" y="3458867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D71CCBB1-E8B4-6741-BE0B-9866B0A66D10}"/>
              </a:ext>
            </a:extLst>
          </p:cNvPr>
          <p:cNvSpPr/>
          <p:nvPr/>
        </p:nvSpPr>
        <p:spPr>
          <a:xfrm>
            <a:off x="5381816" y="4606721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587043E-5BC3-384A-A95A-C98CF16AC944}"/>
              </a:ext>
            </a:extLst>
          </p:cNvPr>
          <p:cNvSpPr/>
          <p:nvPr/>
        </p:nvSpPr>
        <p:spPr>
          <a:xfrm>
            <a:off x="6255265" y="4601018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0B07B25-AF52-3044-891F-47B94D381914}"/>
              </a:ext>
            </a:extLst>
          </p:cNvPr>
          <p:cNvSpPr/>
          <p:nvPr/>
        </p:nvSpPr>
        <p:spPr>
          <a:xfrm>
            <a:off x="5678270" y="4198171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7EA1B3D-66A5-B744-B8D5-C810B13F47E9}"/>
              </a:ext>
            </a:extLst>
          </p:cNvPr>
          <p:cNvCxnSpPr>
            <a:cxnSpLocks/>
            <a:stCxn id="116" idx="4"/>
          </p:cNvCxnSpPr>
          <p:nvPr/>
        </p:nvCxnSpPr>
        <p:spPr>
          <a:xfrm flipH="1" flipV="1">
            <a:off x="6128602" y="3605016"/>
            <a:ext cx="185238" cy="104523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A34DF18-2418-8D43-BDA1-E75B6CFA8E9F}"/>
              </a:ext>
            </a:extLst>
          </p:cNvPr>
          <p:cNvCxnSpPr>
            <a:cxnSpLocks/>
          </p:cNvCxnSpPr>
          <p:nvPr/>
        </p:nvCxnSpPr>
        <p:spPr>
          <a:xfrm>
            <a:off x="5392224" y="3479236"/>
            <a:ext cx="747845" cy="11025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BE5F672E-CB8A-2D4B-B14E-5EB7B3E3F57E}"/>
              </a:ext>
            </a:extLst>
          </p:cNvPr>
          <p:cNvSpPr/>
          <p:nvPr/>
        </p:nvSpPr>
        <p:spPr>
          <a:xfrm>
            <a:off x="6093690" y="3565408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E0B247D-A87C-1E46-909D-6C87D6F6E8B3}"/>
              </a:ext>
            </a:extLst>
          </p:cNvPr>
          <p:cNvCxnSpPr>
            <a:cxnSpLocks/>
            <a:stCxn id="119" idx="1"/>
            <a:endCxn id="127" idx="6"/>
          </p:cNvCxnSpPr>
          <p:nvPr/>
        </p:nvCxnSpPr>
        <p:spPr>
          <a:xfrm flipH="1" flipV="1">
            <a:off x="5638054" y="4437170"/>
            <a:ext cx="630761" cy="17660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A16AAC40-11F5-D24A-BDA4-8E09C038AB80}"/>
              </a:ext>
            </a:extLst>
          </p:cNvPr>
          <p:cNvCxnSpPr>
            <a:cxnSpLocks/>
            <a:stCxn id="117" idx="6"/>
            <a:endCxn id="127" idx="0"/>
          </p:cNvCxnSpPr>
          <p:nvPr/>
        </p:nvCxnSpPr>
        <p:spPr>
          <a:xfrm>
            <a:off x="5474344" y="3502410"/>
            <a:ext cx="117446" cy="89121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0ACFBDF7-6B6C-DF4B-A1C5-50E4E7B841AB}"/>
              </a:ext>
            </a:extLst>
          </p:cNvPr>
          <p:cNvSpPr/>
          <p:nvPr/>
        </p:nvSpPr>
        <p:spPr>
          <a:xfrm>
            <a:off x="5545526" y="4393627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>
            <a:extLst>
              <a:ext uri="{FF2B5EF4-FFF2-40B4-BE49-F238E27FC236}">
                <a16:creationId xmlns:a16="http://schemas.microsoft.com/office/drawing/2014/main" id="{F1D5B40F-F46F-F946-B5F8-E260FE9C123B}"/>
              </a:ext>
            </a:extLst>
          </p:cNvPr>
          <p:cNvSpPr/>
          <p:nvPr/>
        </p:nvSpPr>
        <p:spPr>
          <a:xfrm rot="10800000">
            <a:off x="2738069" y="5516210"/>
            <a:ext cx="2327433" cy="239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98A448B-7B4F-2747-A350-ED8B09874070}"/>
                  </a:ext>
                </a:extLst>
              </p:cNvPr>
              <p:cNvSpPr txBox="1"/>
              <p:nvPr/>
            </p:nvSpPr>
            <p:spPr>
              <a:xfrm>
                <a:off x="1933055" y="4770440"/>
                <a:ext cx="2179248" cy="541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Shrink: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98A448B-7B4F-2747-A350-ED8B09874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055" y="4770440"/>
                <a:ext cx="2179248" cy="541623"/>
              </a:xfrm>
              <a:prstGeom prst="rect">
                <a:avLst/>
              </a:prstGeom>
              <a:blipFill>
                <a:blip r:embed="rId5"/>
                <a:stretch>
                  <a:fillRect l="-578" t="-232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56A92FA-D744-364D-8CA2-24FFB3FA5227}"/>
                  </a:ext>
                </a:extLst>
              </p:cNvPr>
              <p:cNvSpPr txBox="1"/>
              <p:nvPr/>
            </p:nvSpPr>
            <p:spPr>
              <a:xfrm>
                <a:off x="6788983" y="3818004"/>
                <a:ext cx="2179248" cy="549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Contract: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𝑖𝑐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𝑜𝑐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𝑖𝑐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𝑜𝑐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 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56A92FA-D744-364D-8CA2-24FFB3FA5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983" y="3818004"/>
                <a:ext cx="2179248" cy="549638"/>
              </a:xfrm>
              <a:prstGeom prst="rect">
                <a:avLst/>
              </a:prstGeom>
              <a:blipFill>
                <a:blip r:embed="rId6"/>
                <a:stretch>
                  <a:fillRect l="-1163" t="-2273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ight Arrow 132">
            <a:extLst>
              <a:ext uri="{FF2B5EF4-FFF2-40B4-BE49-F238E27FC236}">
                <a16:creationId xmlns:a16="http://schemas.microsoft.com/office/drawing/2014/main" id="{CBA5B697-E9E6-AE41-AC41-54990199D314}"/>
              </a:ext>
            </a:extLst>
          </p:cNvPr>
          <p:cNvSpPr/>
          <p:nvPr/>
        </p:nvSpPr>
        <p:spPr>
          <a:xfrm rot="12142460">
            <a:off x="6504994" y="5073411"/>
            <a:ext cx="2475326" cy="239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Triangle 136">
            <a:extLst>
              <a:ext uri="{FF2B5EF4-FFF2-40B4-BE49-F238E27FC236}">
                <a16:creationId xmlns:a16="http://schemas.microsoft.com/office/drawing/2014/main" id="{05CA95ED-7FA3-844E-BD0C-F1E1FDFCC3EA}"/>
              </a:ext>
            </a:extLst>
          </p:cNvPr>
          <p:cNvSpPr/>
          <p:nvPr/>
        </p:nvSpPr>
        <p:spPr>
          <a:xfrm>
            <a:off x="1577308" y="5277991"/>
            <a:ext cx="661578" cy="772431"/>
          </a:xfrm>
          <a:prstGeom prst="rt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27B06F2E-CA6D-7049-9639-776115D426EA}"/>
              </a:ext>
            </a:extLst>
          </p:cNvPr>
          <p:cNvSpPr/>
          <p:nvPr/>
        </p:nvSpPr>
        <p:spPr>
          <a:xfrm>
            <a:off x="1532427" y="5255952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5724EE48-8049-294F-8E2B-59740EF73FBE}"/>
              </a:ext>
            </a:extLst>
          </p:cNvPr>
          <p:cNvSpPr/>
          <p:nvPr/>
        </p:nvSpPr>
        <p:spPr>
          <a:xfrm>
            <a:off x="1543354" y="6020833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DEE43E2-8934-8C41-9D20-DBA8C51CF266}"/>
              </a:ext>
            </a:extLst>
          </p:cNvPr>
          <p:cNvSpPr/>
          <p:nvPr/>
        </p:nvSpPr>
        <p:spPr>
          <a:xfrm>
            <a:off x="2180311" y="6006879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CED6A490-3E56-9345-96A0-BFCC14B71673}"/>
              </a:ext>
            </a:extLst>
          </p:cNvPr>
          <p:cNvSpPr/>
          <p:nvPr/>
        </p:nvSpPr>
        <p:spPr>
          <a:xfrm>
            <a:off x="1747280" y="5747768"/>
            <a:ext cx="92528" cy="87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5B9995E-34DE-CD46-96D4-3989E604217D}"/>
              </a:ext>
            </a:extLst>
          </p:cNvPr>
          <p:cNvCxnSpPr>
            <a:cxnSpLocks/>
          </p:cNvCxnSpPr>
          <p:nvPr/>
        </p:nvCxnSpPr>
        <p:spPr>
          <a:xfrm flipH="1">
            <a:off x="1997998" y="5312063"/>
            <a:ext cx="472552" cy="31954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72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  <p:bldP spid="30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58" grpId="0" animBg="1"/>
      <p:bldP spid="59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3" grpId="0" animBg="1"/>
      <p:bldP spid="85" grpId="0" animBg="1"/>
      <p:bldP spid="88" grpId="0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100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3" grpId="0" animBg="1"/>
      <p:bldP spid="127" grpId="0" animBg="1"/>
      <p:bldP spid="128" grpId="0" animBg="1"/>
      <p:bldP spid="131" grpId="0"/>
      <p:bldP spid="132" grpId="0"/>
      <p:bldP spid="133" grpId="0" animBg="1"/>
      <p:bldP spid="137" grpId="0" animBg="1"/>
      <p:bldP spid="138" grpId="0" animBg="1"/>
      <p:bldP spid="139" grpId="0" animBg="1"/>
      <p:bldP spid="140" grpId="0" animBg="1"/>
      <p:bldP spid="14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808" y="2656234"/>
            <a:ext cx="10096500" cy="2219691"/>
          </a:xfrm>
        </p:spPr>
        <p:txBody>
          <a:bodyPr/>
          <a:lstStyle/>
          <a:p>
            <a:r>
              <a:rPr lang="en-US" dirty="0"/>
              <a:t>PHASE 3: Testing Optimized Hyper-Parameters using QIGA-2</a:t>
            </a:r>
          </a:p>
        </p:txBody>
      </p:sp>
    </p:spTree>
    <p:extLst>
      <p:ext uri="{BB962C8B-B14F-4D97-AF65-F5344CB8AC3E}">
        <p14:creationId xmlns:p14="http://schemas.microsoft.com/office/powerpoint/2010/main" val="270972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25AF-9E67-9D43-A3B5-851907E6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Nelder-Mead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87097-5AC7-4E48-89F9-489565A62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4578053" cy="4572000"/>
          </a:xfrm>
        </p:spPr>
        <p:txBody>
          <a:bodyPr/>
          <a:lstStyle/>
          <a:p>
            <a:r>
              <a:rPr lang="en-US" dirty="0"/>
              <a:t>Repeat same QIGA-2 Algorithm used in Phase I</a:t>
            </a:r>
          </a:p>
          <a:p>
            <a:r>
              <a:rPr lang="en-US" dirty="0"/>
              <a:t>EXCEPT: Instead of manipulating the amplitudes, rotate the qubit vectors by the hyper-parameter values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2A36F98-8E18-954D-88AE-A6A590C8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049" y="1768109"/>
            <a:ext cx="5566423" cy="427664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DF5AD1-0880-D148-9075-95BA7517E825}"/>
              </a:ext>
            </a:extLst>
          </p:cNvPr>
          <p:cNvCxnSpPr/>
          <p:nvPr/>
        </p:nvCxnSpPr>
        <p:spPr>
          <a:xfrm flipV="1">
            <a:off x="8716710" y="2862841"/>
            <a:ext cx="0" cy="109386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3BD12DA-5C49-EA4C-BEE1-1B162B7475AF}"/>
              </a:ext>
            </a:extLst>
          </p:cNvPr>
          <p:cNvSpPr/>
          <p:nvPr/>
        </p:nvSpPr>
        <p:spPr>
          <a:xfrm>
            <a:off x="8691074" y="283720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3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D8C89-52EB-9B42-81C1-8D556329A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Computing vs Quantum Computing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16F864-3B68-C944-ABE5-A6CFEA413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1873250"/>
            <a:ext cx="8953500" cy="40259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F2815D-1C51-6B4A-8071-484919E4664E}"/>
              </a:ext>
            </a:extLst>
          </p:cNvPr>
          <p:cNvSpPr txBox="1"/>
          <p:nvPr/>
        </p:nvSpPr>
        <p:spPr>
          <a:xfrm>
            <a:off x="1543718" y="6046728"/>
            <a:ext cx="8783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Woodward, A. (2018). </a:t>
            </a:r>
            <a:r>
              <a:rPr lang="en-US" sz="1100" i="1" dirty="0"/>
              <a:t>Is It Quantum Computing or Not?</a:t>
            </a:r>
            <a:r>
              <a:rPr lang="en-US" sz="1100" dirty="0"/>
              <a:t>. </a:t>
            </a:r>
            <a:r>
              <a:rPr lang="en-US" sz="1100" i="1" dirty="0"/>
              <a:t>Scientific American Blog Network</a:t>
            </a:r>
            <a:r>
              <a:rPr lang="en-US" sz="1100" dirty="0"/>
              <a:t>. Retrieved 5 December 2018, from </a:t>
            </a:r>
            <a:r>
              <a:rPr lang="en-US" sz="1100" dirty="0" err="1"/>
              <a:t>blogs.scientificamerican.com</a:t>
            </a:r>
            <a:r>
              <a:rPr lang="en-US" sz="1100" dirty="0"/>
              <a:t>/guest-blog/is-it-quantum-computing-or-not/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2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DA4A-119E-2342-ADA5-8E9A3601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Computing vs Quantum Computing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0DF8F7-64F8-B346-91BF-D2A4C4320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805" y="1937085"/>
            <a:ext cx="8463369" cy="38280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4B0958-F08E-C045-9EB5-9C2D2992B29E}"/>
              </a:ext>
            </a:extLst>
          </p:cNvPr>
          <p:cNvSpPr txBox="1"/>
          <p:nvPr/>
        </p:nvSpPr>
        <p:spPr>
          <a:xfrm>
            <a:off x="1543718" y="6046728"/>
            <a:ext cx="8783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Woodward, A. (2018). </a:t>
            </a:r>
            <a:r>
              <a:rPr lang="en-US" sz="1100" i="1" dirty="0"/>
              <a:t>Is It Quantum Computing or Not?</a:t>
            </a:r>
            <a:r>
              <a:rPr lang="en-US" sz="1100" dirty="0"/>
              <a:t>. </a:t>
            </a:r>
            <a:r>
              <a:rPr lang="en-US" sz="1100" i="1" dirty="0"/>
              <a:t>Scientific American Blog Network</a:t>
            </a:r>
            <a:r>
              <a:rPr lang="en-US" sz="1100" dirty="0"/>
              <a:t>. Retrieved 5 December 2018, from </a:t>
            </a:r>
            <a:r>
              <a:rPr lang="en-US" sz="1100" dirty="0" err="1"/>
              <a:t>blogs.scientificamerican.com</a:t>
            </a:r>
            <a:r>
              <a:rPr lang="en-US" sz="1100" dirty="0"/>
              <a:t>/guest-blog/is-it-quantum-computing-or-not/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24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9F46-E180-D64E-9686-D6246E96E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Faster?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BD7F62-E05F-C846-ADA5-6896CC497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015" y="1621972"/>
            <a:ext cx="7332452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25F5CE-F409-CB49-A752-E34CAE63DE3A}"/>
              </a:ext>
            </a:extLst>
          </p:cNvPr>
          <p:cNvSpPr txBox="1"/>
          <p:nvPr/>
        </p:nvSpPr>
        <p:spPr>
          <a:xfrm>
            <a:off x="1703470" y="6354151"/>
            <a:ext cx="8783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Entangling the atoms in an optical lattice for quantum computation</a:t>
            </a:r>
            <a:r>
              <a:rPr lang="en-US" sz="1100" dirty="0"/>
              <a:t>. (2014). </a:t>
            </a:r>
            <a:r>
              <a:rPr lang="en-US" sz="1100" i="1" dirty="0" err="1"/>
              <a:t>Phys.org</a:t>
            </a:r>
            <a:r>
              <a:rPr lang="en-US" sz="1100" dirty="0"/>
              <a:t>. Retrieved 7 December 2018, from </a:t>
            </a:r>
            <a:r>
              <a:rPr lang="en-US" sz="1100" dirty="0" err="1"/>
              <a:t>phys.org</a:t>
            </a:r>
            <a:r>
              <a:rPr lang="en-US" sz="1100" dirty="0"/>
              <a:t>/news/2014-03-entangling-atoms-optical-lattice-quantum.html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4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0993D-109E-F949-A3B0-20C851E2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Quantum Computing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52D053-4B20-9D46-A445-6935085FD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943" y="1551648"/>
            <a:ext cx="6904596" cy="4703495"/>
          </a:xfrm>
        </p:spPr>
      </p:pic>
    </p:spTree>
    <p:extLst>
      <p:ext uri="{BB962C8B-B14F-4D97-AF65-F5344CB8AC3E}">
        <p14:creationId xmlns:p14="http://schemas.microsoft.com/office/powerpoint/2010/main" val="5958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1D50B-202A-8044-A0E5-740411730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Quantum Computing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565E30-0146-3546-A746-2F6892C3F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776" y="1666803"/>
            <a:ext cx="6634930" cy="45168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41AF47-B211-6546-8C51-A4261B389A6F}"/>
              </a:ext>
            </a:extLst>
          </p:cNvPr>
          <p:cNvSpPr txBox="1"/>
          <p:nvPr/>
        </p:nvSpPr>
        <p:spPr>
          <a:xfrm>
            <a:off x="1703470" y="6364453"/>
            <a:ext cx="878354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Animated Qubits</a:t>
            </a:r>
            <a:r>
              <a:rPr lang="en-US" sz="1100" dirty="0"/>
              <a:t>. (2018). </a:t>
            </a:r>
            <a:r>
              <a:rPr lang="en-US" sz="1100" i="1" dirty="0" err="1"/>
              <a:t>Davidbkemp.github.io</a:t>
            </a:r>
            <a:r>
              <a:rPr lang="en-US" sz="1100" dirty="0"/>
              <a:t>. Retrieved 7 December 2018, from http://</a:t>
            </a:r>
            <a:r>
              <a:rPr lang="en-US" sz="1100" dirty="0" err="1"/>
              <a:t>davidbkemp.github.io</a:t>
            </a:r>
            <a:r>
              <a:rPr lang="en-US" sz="1100" dirty="0"/>
              <a:t>/animated-qubits/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5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2FD3A-CD40-6B44-A67D-4D83C63F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 of Quantum Computing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4AD5C0-010A-1349-835C-B2926E88D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406" y="1715792"/>
            <a:ext cx="4259670" cy="4595960"/>
          </a:xfrm>
        </p:spPr>
      </p:pic>
    </p:spTree>
    <p:extLst>
      <p:ext uri="{BB962C8B-B14F-4D97-AF65-F5344CB8AC3E}">
        <p14:creationId xmlns:p14="http://schemas.microsoft.com/office/powerpoint/2010/main" val="24209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Literature 16x9</Template>
  <TotalTime>1586</TotalTime>
  <Words>1244</Words>
  <Application>Microsoft Macintosh PowerPoint</Application>
  <PresentationFormat>Widescreen</PresentationFormat>
  <Paragraphs>128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Cambria Math</vt:lpstr>
      <vt:lpstr>Euphemia</vt:lpstr>
      <vt:lpstr>Plantagenet Cherokee</vt:lpstr>
      <vt:lpstr>Wingdings</vt:lpstr>
      <vt:lpstr>Academic Literature 16x9</vt:lpstr>
      <vt:lpstr>PowerPoint Presentation</vt:lpstr>
      <vt:lpstr>Road Trip of America!!</vt:lpstr>
      <vt:lpstr>Traveling Salesman Problem</vt:lpstr>
      <vt:lpstr>Classical Computing vs Quantum Computing</vt:lpstr>
      <vt:lpstr>Classical Computing vs Quantum Computing</vt:lpstr>
      <vt:lpstr>Why Is It Faster?</vt:lpstr>
      <vt:lpstr>Fundamentals of Quantum Computing</vt:lpstr>
      <vt:lpstr>Fundamentals of Quantum Computing</vt:lpstr>
      <vt:lpstr>Fundamentals of Quantum Computing</vt:lpstr>
      <vt:lpstr>Np-Complete Problems</vt:lpstr>
      <vt:lpstr>Knapsack Problem</vt:lpstr>
      <vt:lpstr>PHASE 1: Collecting Data Using the QIGA-2</vt:lpstr>
      <vt:lpstr>Genetic Algorithms</vt:lpstr>
      <vt:lpstr>Dirac Notation</vt:lpstr>
      <vt:lpstr>Step 1: Initialize Quantum Population</vt:lpstr>
      <vt:lpstr>Step 2: Group Qubit Vectors into Registers</vt:lpstr>
      <vt:lpstr>Step 3: Measurement of the Population</vt:lpstr>
      <vt:lpstr>Step 4: Evaluation of the Population</vt:lpstr>
      <vt:lpstr>Probability Amplitudes</vt:lpstr>
      <vt:lpstr>Step 5: Manipulating Amplitudes</vt:lpstr>
      <vt:lpstr>Step 6: Rotation Hyper-Parameters</vt:lpstr>
      <vt:lpstr>Step 7: Repeat </vt:lpstr>
      <vt:lpstr>Step 8: Quantum Parallelization</vt:lpstr>
      <vt:lpstr>Step 9: Compiling Data</vt:lpstr>
      <vt:lpstr>PHASE 2: Optimization of Hyper-Parameters using Nelder-Mead</vt:lpstr>
      <vt:lpstr>Revisit Data</vt:lpstr>
      <vt:lpstr>Step 1: Weka Regression</vt:lpstr>
      <vt:lpstr>Step 2: TensorFlow Regression</vt:lpstr>
      <vt:lpstr>Step 4: Nelder-Mead Method – Initialization</vt:lpstr>
      <vt:lpstr>Step 5: Nelder-Mead Method – Manipulation</vt:lpstr>
      <vt:lpstr>PHASE 3: Testing Optimized Hyper-Parameters using QIGA-2</vt:lpstr>
      <vt:lpstr>Testing Nelder-Mead Optimization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Ayush Hariharan</dc:creator>
  <cp:lastModifiedBy>Ayush Hariharan</cp:lastModifiedBy>
  <cp:revision>66</cp:revision>
  <dcterms:created xsi:type="dcterms:W3CDTF">2018-12-05T16:21:58Z</dcterms:created>
  <dcterms:modified xsi:type="dcterms:W3CDTF">2018-12-11T00:41:49Z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